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 id="267"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mputer Says No" charset="1" panose="00000400000000000000"/>
      <p:regular r:id="rId10"/>
    </p:embeddedFont>
    <p:embeddedFont>
      <p:font typeface="Computer Says No Italics" charset="1" panose="00000400000000000000"/>
      <p:regular r:id="rId11"/>
    </p:embeddedFont>
    <p:embeddedFont>
      <p:font typeface="Poppins" charset="1" panose="00000500000000000000"/>
      <p:regular r:id="rId12"/>
    </p:embeddedFont>
    <p:embeddedFont>
      <p:font typeface="Poppins Bold" charset="1" panose="00000800000000000000"/>
      <p:regular r:id="rId13"/>
    </p:embeddedFont>
    <p:embeddedFont>
      <p:font typeface="Poppins Italics" charset="1" panose="00000500000000000000"/>
      <p:regular r:id="rId14"/>
    </p:embeddedFont>
    <p:embeddedFont>
      <p:font typeface="Poppins Bold Italics" charset="1" panose="00000800000000000000"/>
      <p:regular r:id="rId15"/>
    </p:embeddedFont>
    <p:embeddedFont>
      <p:font typeface="Poppins Thin" charset="1" panose="00000300000000000000"/>
      <p:regular r:id="rId16"/>
    </p:embeddedFont>
    <p:embeddedFont>
      <p:font typeface="Poppins Thin Italics" charset="1" panose="00000300000000000000"/>
      <p:regular r:id="rId17"/>
    </p:embeddedFont>
    <p:embeddedFont>
      <p:font typeface="Poppins Extra-Light" charset="1" panose="00000300000000000000"/>
      <p:regular r:id="rId18"/>
    </p:embeddedFont>
    <p:embeddedFont>
      <p:font typeface="Poppins Extra-Light Italics" charset="1" panose="00000300000000000000"/>
      <p:regular r:id="rId19"/>
    </p:embeddedFont>
    <p:embeddedFont>
      <p:font typeface="Poppins Light" charset="1" panose="00000400000000000000"/>
      <p:regular r:id="rId20"/>
    </p:embeddedFont>
    <p:embeddedFont>
      <p:font typeface="Poppins Light Italics" charset="1" panose="00000400000000000000"/>
      <p:regular r:id="rId21"/>
    </p:embeddedFont>
    <p:embeddedFont>
      <p:font typeface="Poppins Medium" charset="1" panose="00000600000000000000"/>
      <p:regular r:id="rId22"/>
    </p:embeddedFont>
    <p:embeddedFont>
      <p:font typeface="Poppins Medium Italics" charset="1" panose="00000600000000000000"/>
      <p:regular r:id="rId23"/>
    </p:embeddedFont>
    <p:embeddedFont>
      <p:font typeface="Poppins Semi-Bold" charset="1" panose="00000700000000000000"/>
      <p:regular r:id="rId24"/>
    </p:embeddedFont>
    <p:embeddedFont>
      <p:font typeface="Poppins Semi-Bold Italics" charset="1" panose="00000700000000000000"/>
      <p:regular r:id="rId25"/>
    </p:embeddedFont>
    <p:embeddedFont>
      <p:font typeface="Poppins Ultra-Bold" charset="1" panose="00000900000000000000"/>
      <p:regular r:id="rId26"/>
    </p:embeddedFont>
    <p:embeddedFont>
      <p:font typeface="Poppins Ultra-Bold Italics" charset="1" panose="00000900000000000000"/>
      <p:regular r:id="rId27"/>
    </p:embeddedFont>
    <p:embeddedFont>
      <p:font typeface="Poppins Heavy" charset="1" panose="00000A00000000000000"/>
      <p:regular r:id="rId28"/>
    </p:embeddedFont>
    <p:embeddedFont>
      <p:font typeface="Poppins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41"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png>
</file>

<file path=ppt/media/image27.svg>
</file>

<file path=ppt/media/image28.png>
</file>

<file path=ppt/media/image29.sv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25.png" Type="http://schemas.openxmlformats.org/officeDocument/2006/relationships/image"/><Relationship Id="rId6" Target="../media/image5.png" Type="http://schemas.openxmlformats.org/officeDocument/2006/relationships/image"/><Relationship Id="rId7" Target="../media/image26.png" Type="http://schemas.openxmlformats.org/officeDocument/2006/relationships/image"/><Relationship Id="rId8" Target="../media/image27.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4.svg" Type="http://schemas.openxmlformats.org/officeDocument/2006/relationships/image"/><Relationship Id="rId11" Target="../media/image35.png" Type="http://schemas.openxmlformats.org/officeDocument/2006/relationships/image"/><Relationship Id="rId12" Target="../media/image36.svg" Type="http://schemas.openxmlformats.org/officeDocument/2006/relationships/image"/><Relationship Id="rId13" Target="../media/image37.png" Type="http://schemas.openxmlformats.org/officeDocument/2006/relationships/image"/><Relationship Id="rId14" Target="../media/image38.svg" Type="http://schemas.openxmlformats.org/officeDocument/2006/relationships/image"/><Relationship Id="rId2" Target="../media/image1.png" Type="http://schemas.openxmlformats.org/officeDocument/2006/relationships/image"/><Relationship Id="rId3" Target="../media/image28.png" Type="http://schemas.openxmlformats.org/officeDocument/2006/relationships/image"/><Relationship Id="rId4" Target="../media/image29.svg" Type="http://schemas.openxmlformats.org/officeDocument/2006/relationships/image"/><Relationship Id="rId5" Target="../media/image3.png" Type="http://schemas.openxmlformats.org/officeDocument/2006/relationships/image"/><Relationship Id="rId6" Target="../media/image30.png" Type="http://schemas.openxmlformats.org/officeDocument/2006/relationships/image"/><Relationship Id="rId7" Target="../media/image31.png" Type="http://schemas.openxmlformats.org/officeDocument/2006/relationships/image"/><Relationship Id="rId8" Target="../media/image32.svg" Type="http://schemas.openxmlformats.org/officeDocument/2006/relationships/image"/><Relationship Id="rId9" Target="../media/image3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9.png" Type="http://schemas.openxmlformats.org/officeDocument/2006/relationships/image"/><Relationship Id="rId4"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2" Target="../media/image14.png" Type="http://schemas.openxmlformats.org/officeDocument/2006/relationships/image"/><Relationship Id="rId3" Target="../media/image15.svg" Type="http://schemas.openxmlformats.org/officeDocument/2006/relationships/image"/><Relationship Id="rId4" Target="../media/image16.png" Type="http://schemas.openxmlformats.org/officeDocument/2006/relationships/image"/><Relationship Id="rId5" Target="../media/image5.png" Type="http://schemas.openxmlformats.org/officeDocument/2006/relationships/image"/><Relationship Id="rId6" Target="../media/image12.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 Id="rId9" Target="../media/image1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25.png" Type="http://schemas.openxmlformats.org/officeDocument/2006/relationships/image"/><Relationship Id="rId6" Target="../media/image5.png" Type="http://schemas.openxmlformats.org/officeDocument/2006/relationships/image"/><Relationship Id="rId7" Target="../media/image26.png" Type="http://schemas.openxmlformats.org/officeDocument/2006/relationships/image"/><Relationship Id="rId8" Target="../media/image2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576678" y="61722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3268070" y="-2818506"/>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4161481" y="-41148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2850925" y="6497858"/>
            <a:ext cx="6926813" cy="485916"/>
          </a:xfrm>
          <a:prstGeom prst="rect">
            <a:avLst/>
          </a:prstGeom>
        </p:spPr>
        <p:txBody>
          <a:bodyPr anchor="t" rtlCol="false" tIns="0" lIns="0" bIns="0" rIns="0">
            <a:spAutoFit/>
          </a:bodyPr>
          <a:lstStyle/>
          <a:p>
            <a:pPr algn="ctr">
              <a:lnSpc>
                <a:spcPts val="3799"/>
              </a:lnSpc>
            </a:pPr>
            <a:r>
              <a:rPr lang="en-US" sz="2714">
                <a:solidFill>
                  <a:srgbClr val="6866E1"/>
                </a:solidFill>
                <a:latin typeface="Poppins Light"/>
              </a:rPr>
              <a:t>BY Linuxify Team</a:t>
            </a:r>
          </a:p>
        </p:txBody>
      </p:sp>
      <p:sp>
        <p:nvSpPr>
          <p:cNvPr name="Freeform 7" id="7"/>
          <p:cNvSpPr/>
          <p:nvPr/>
        </p:nvSpPr>
        <p:spPr>
          <a:xfrm flipH="false" flipV="false" rot="0">
            <a:off x="-391635" y="1333816"/>
            <a:ext cx="3948234" cy="1724379"/>
          </a:xfrm>
          <a:custGeom>
            <a:avLst/>
            <a:gdLst/>
            <a:ahLst/>
            <a:cxnLst/>
            <a:rect r="r" b="b" t="t" l="l"/>
            <a:pathLst>
              <a:path h="1724379" w="3948234">
                <a:moveTo>
                  <a:pt x="0" y="0"/>
                </a:moveTo>
                <a:lnTo>
                  <a:pt x="3948234" y="0"/>
                </a:lnTo>
                <a:lnTo>
                  <a:pt x="3948234" y="1724379"/>
                </a:lnTo>
                <a:lnTo>
                  <a:pt x="0" y="1724379"/>
                </a:lnTo>
                <a:lnTo>
                  <a:pt x="0" y="0"/>
                </a:lnTo>
                <a:close/>
              </a:path>
            </a:pathLst>
          </a:custGeom>
          <a:blipFill>
            <a:blip r:embed="rId5"/>
            <a:stretch>
              <a:fillRect l="0" t="0" r="0" b="0"/>
            </a:stretch>
          </a:blipFill>
        </p:spPr>
      </p:sp>
      <p:sp>
        <p:nvSpPr>
          <p:cNvPr name="Freeform 8" id="8"/>
          <p:cNvSpPr/>
          <p:nvPr/>
        </p:nvSpPr>
        <p:spPr>
          <a:xfrm flipH="false" flipV="false" rot="0">
            <a:off x="4601689" y="8426785"/>
            <a:ext cx="4729467" cy="4047169"/>
          </a:xfrm>
          <a:custGeom>
            <a:avLst/>
            <a:gdLst/>
            <a:ahLst/>
            <a:cxnLst/>
            <a:rect r="r" b="b" t="t" l="l"/>
            <a:pathLst>
              <a:path h="4047169" w="4729467">
                <a:moveTo>
                  <a:pt x="0" y="0"/>
                </a:moveTo>
                <a:lnTo>
                  <a:pt x="4729467" y="0"/>
                </a:lnTo>
                <a:lnTo>
                  <a:pt x="4729467" y="4047170"/>
                </a:lnTo>
                <a:lnTo>
                  <a:pt x="0" y="4047170"/>
                </a:lnTo>
                <a:lnTo>
                  <a:pt x="0" y="0"/>
                </a:lnTo>
                <a:close/>
              </a:path>
            </a:pathLst>
          </a:custGeom>
          <a:blipFill>
            <a:blip r:embed="rId6"/>
            <a:stretch>
              <a:fillRect l="0" t="0" r="0" b="0"/>
            </a:stretch>
          </a:blipFill>
        </p:spPr>
      </p:sp>
      <p:sp>
        <p:nvSpPr>
          <p:cNvPr name="TextBox 9" id="9"/>
          <p:cNvSpPr txBox="true"/>
          <p:nvPr/>
        </p:nvSpPr>
        <p:spPr>
          <a:xfrm rot="0">
            <a:off x="2162100" y="3272330"/>
            <a:ext cx="8127324" cy="2520605"/>
          </a:xfrm>
          <a:prstGeom prst="rect">
            <a:avLst/>
          </a:prstGeom>
        </p:spPr>
        <p:txBody>
          <a:bodyPr anchor="t" rtlCol="false" tIns="0" lIns="0" bIns="0" rIns="0">
            <a:spAutoFit/>
          </a:bodyPr>
          <a:lstStyle/>
          <a:p>
            <a:pPr algn="ctr">
              <a:lnSpc>
                <a:spcPts val="17048"/>
              </a:lnSpc>
            </a:pPr>
            <a:r>
              <a:rPr lang="en-US" sz="23677">
                <a:solidFill>
                  <a:srgbClr val="6866E1"/>
                </a:solidFill>
                <a:latin typeface="Computer Says No"/>
              </a:rPr>
              <a:t>SCRUM</a:t>
            </a:r>
          </a:p>
        </p:txBody>
      </p:sp>
      <p:sp>
        <p:nvSpPr>
          <p:cNvPr name="TextBox 10" id="10"/>
          <p:cNvSpPr txBox="true"/>
          <p:nvPr/>
        </p:nvSpPr>
        <p:spPr>
          <a:xfrm rot="0">
            <a:off x="1851243" y="5234770"/>
            <a:ext cx="8749038" cy="937430"/>
          </a:xfrm>
          <a:prstGeom prst="rect">
            <a:avLst/>
          </a:prstGeom>
        </p:spPr>
        <p:txBody>
          <a:bodyPr anchor="t" rtlCol="false" tIns="0" lIns="0" bIns="0" rIns="0">
            <a:spAutoFit/>
          </a:bodyPr>
          <a:lstStyle/>
          <a:p>
            <a:pPr algn="ctr">
              <a:lnSpc>
                <a:spcPts val="6339"/>
              </a:lnSpc>
            </a:pPr>
            <a:r>
              <a:rPr lang="en-US" sz="8804">
                <a:solidFill>
                  <a:srgbClr val="6866E1"/>
                </a:solidFill>
                <a:latin typeface="Computer Says No"/>
              </a:rPr>
              <a:t>METHODOLOGY</a:t>
            </a:r>
          </a:p>
        </p:txBody>
      </p:sp>
      <p:sp>
        <p:nvSpPr>
          <p:cNvPr name="Freeform 11" id="11"/>
          <p:cNvSpPr/>
          <p:nvPr/>
        </p:nvSpPr>
        <p:spPr>
          <a:xfrm flipH="true" flipV="false" rot="0">
            <a:off x="9992168" y="1795880"/>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7"/>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426832" y="1028700"/>
            <a:ext cx="14684628" cy="7859399"/>
          </a:xfrm>
          <a:custGeom>
            <a:avLst/>
            <a:gdLst/>
            <a:ahLst/>
            <a:cxnLst/>
            <a:rect r="r" b="b" t="t" l="l"/>
            <a:pathLst>
              <a:path h="7859399" w="14684628">
                <a:moveTo>
                  <a:pt x="0" y="0"/>
                </a:moveTo>
                <a:lnTo>
                  <a:pt x="14684627" y="0"/>
                </a:lnTo>
                <a:lnTo>
                  <a:pt x="14684627" y="7859399"/>
                </a:lnTo>
                <a:lnTo>
                  <a:pt x="0" y="7859399"/>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4742828" y="6579579"/>
            <a:ext cx="10469841" cy="1788621"/>
          </a:xfrm>
          <a:prstGeom prst="rect">
            <a:avLst/>
          </a:prstGeom>
        </p:spPr>
        <p:txBody>
          <a:bodyPr anchor="t" rtlCol="false" tIns="0" lIns="0" bIns="0" rIns="0">
            <a:spAutoFit/>
          </a:bodyPr>
          <a:lstStyle/>
          <a:p>
            <a:pPr>
              <a:lnSpc>
                <a:spcPts val="3534"/>
              </a:lnSpc>
            </a:pPr>
            <a:r>
              <a:rPr lang="en-US" sz="2181">
                <a:solidFill>
                  <a:srgbClr val="FFFFFF"/>
                </a:solidFill>
                <a:latin typeface="Poppins Bold"/>
              </a:rPr>
              <a:t>Backlog Refinement </a:t>
            </a:r>
          </a:p>
          <a:p>
            <a:pPr>
              <a:lnSpc>
                <a:spcPts val="3534"/>
              </a:lnSpc>
            </a:pPr>
            <a:r>
              <a:rPr lang="en-US" sz="2181">
                <a:solidFill>
                  <a:srgbClr val="FFFFFF"/>
                </a:solidFill>
                <a:latin typeface="Poppins"/>
              </a:rPr>
              <a:t>While not an official ceremony, Backlog Refinement involves regularly refining and clarifying the Product Backlog to prepare items for future Sprints. </a:t>
            </a:r>
          </a:p>
        </p:txBody>
      </p:sp>
      <p:sp>
        <p:nvSpPr>
          <p:cNvPr name="TextBox 7" id="7"/>
          <p:cNvSpPr txBox="true"/>
          <p:nvPr/>
        </p:nvSpPr>
        <p:spPr>
          <a:xfrm rot="0">
            <a:off x="4742828" y="3903037"/>
            <a:ext cx="10469841" cy="134094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Bold"/>
              </a:rPr>
              <a:t>Sprint Retrospective: </a:t>
            </a:r>
            <a:r>
              <a:rPr lang="en-US" sz="2181">
                <a:solidFill>
                  <a:srgbClr val="FFFFFF"/>
                </a:solidFill>
                <a:latin typeface="Poppins"/>
              </a:rPr>
              <a:t>takes place after the Sprint Review and is a reflective event. The Scrum Team inspects its processes and identifies improvements for the next Sprint.</a:t>
            </a:r>
          </a:p>
        </p:txBody>
      </p:sp>
      <p:sp>
        <p:nvSpPr>
          <p:cNvPr name="AutoShape 8" id="8"/>
          <p:cNvSpPr/>
          <p:nvPr/>
        </p:nvSpPr>
        <p:spPr>
          <a:xfrm flipV="true">
            <a:off x="4412617" y="5774369"/>
            <a:ext cx="11130264" cy="84358"/>
          </a:xfrm>
          <a:prstGeom prst="line">
            <a:avLst/>
          </a:prstGeom>
          <a:ln cap="flat" w="38100">
            <a:solidFill>
              <a:srgbClr val="FFFFFF"/>
            </a:solidFill>
            <a:prstDash val="solid"/>
            <a:headEnd type="none" len="sm" w="sm"/>
            <a:tailEnd type="none" len="sm" w="sm"/>
          </a:ln>
        </p:spPr>
      </p:sp>
      <p:sp>
        <p:nvSpPr>
          <p:cNvPr name="Freeform 9" id="9"/>
          <p:cNvSpPr/>
          <p:nvPr/>
        </p:nvSpPr>
        <p:spPr>
          <a:xfrm flipH="false" flipV="false" rot="0">
            <a:off x="2525894" y="1002757"/>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2812498" y="1412224"/>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03</a:t>
            </a:r>
          </a:p>
        </p:txBody>
      </p:sp>
      <p:sp>
        <p:nvSpPr>
          <p:cNvPr name="Freeform 11" id="11"/>
          <p:cNvSpPr/>
          <p:nvPr/>
        </p:nvSpPr>
        <p:spPr>
          <a:xfrm flipH="false" flipV="false" rot="0">
            <a:off x="2525894" y="4017337"/>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2" id="12"/>
          <p:cNvSpPr txBox="true"/>
          <p:nvPr/>
        </p:nvSpPr>
        <p:spPr>
          <a:xfrm rot="0">
            <a:off x="2812498" y="4262306"/>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04</a:t>
            </a:r>
          </a:p>
        </p:txBody>
      </p:sp>
      <p:sp>
        <p:nvSpPr>
          <p:cNvPr name="Freeform 13" id="13"/>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
        <p:nvSpPr>
          <p:cNvPr name="TextBox 14" id="14"/>
          <p:cNvSpPr txBox="true"/>
          <p:nvPr/>
        </p:nvSpPr>
        <p:spPr>
          <a:xfrm rot="0">
            <a:off x="4742828" y="1284601"/>
            <a:ext cx="10469841" cy="1788621"/>
          </a:xfrm>
          <a:prstGeom prst="rect">
            <a:avLst/>
          </a:prstGeom>
        </p:spPr>
        <p:txBody>
          <a:bodyPr anchor="t" rtlCol="false" tIns="0" lIns="0" bIns="0" rIns="0">
            <a:spAutoFit/>
          </a:bodyPr>
          <a:lstStyle/>
          <a:p>
            <a:pPr>
              <a:lnSpc>
                <a:spcPts val="3534"/>
              </a:lnSpc>
            </a:pPr>
            <a:r>
              <a:rPr lang="en-US" sz="2181">
                <a:solidFill>
                  <a:srgbClr val="FFFFFF"/>
                </a:solidFill>
                <a:latin typeface="Poppins Bold"/>
              </a:rPr>
              <a:t>Sprint Review</a:t>
            </a:r>
            <a:r>
              <a:rPr lang="en-US" sz="2181">
                <a:solidFill>
                  <a:srgbClr val="FFFFFF"/>
                </a:solidFill>
                <a:latin typeface="Poppins"/>
              </a:rPr>
              <a:t> </a:t>
            </a:r>
          </a:p>
          <a:p>
            <a:pPr>
              <a:lnSpc>
                <a:spcPts val="3534"/>
              </a:lnSpc>
            </a:pPr>
            <a:r>
              <a:rPr lang="en-US" sz="2181">
                <a:solidFill>
                  <a:srgbClr val="FFFFFF"/>
                </a:solidFill>
                <a:latin typeface="Poppins"/>
              </a:rPr>
              <a:t>Scrum Team holds a Sprint Review to showcase the work completed during the Sprint. Stakeholders provide feedback, and the Product Backlog is adjusted as needed. </a:t>
            </a:r>
          </a:p>
        </p:txBody>
      </p:sp>
      <p:sp>
        <p:nvSpPr>
          <p:cNvPr name="Freeform 15" id="15"/>
          <p:cNvSpPr/>
          <p:nvPr/>
        </p:nvSpPr>
        <p:spPr>
          <a:xfrm flipH="false" flipV="false" rot="0">
            <a:off x="2579484" y="6812559"/>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6" id="16"/>
          <p:cNvSpPr txBox="true"/>
          <p:nvPr/>
        </p:nvSpPr>
        <p:spPr>
          <a:xfrm rot="0">
            <a:off x="2866088" y="7057528"/>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04</a:t>
            </a:r>
          </a:p>
        </p:txBody>
      </p:sp>
    </p:spTree>
  </p:cSld>
  <p:clrMapOvr>
    <a:masterClrMapping/>
  </p:clrMapOvr>
  <p:transition spd="med">
    <p:circle/>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934527" y="1535574"/>
            <a:ext cx="3497870" cy="3497870"/>
          </a:xfrm>
          <a:custGeom>
            <a:avLst/>
            <a:gdLst/>
            <a:ahLst/>
            <a:cxnLst/>
            <a:rect r="r" b="b" t="t" l="l"/>
            <a:pathLst>
              <a:path h="3497870" w="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4817903" y="3447501"/>
            <a:ext cx="3497870" cy="3497870"/>
          </a:xfrm>
          <a:custGeom>
            <a:avLst/>
            <a:gdLst/>
            <a:ahLst/>
            <a:cxnLst/>
            <a:rect r="r" b="b" t="t" l="l"/>
            <a:pathLst>
              <a:path h="3497870" w="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2931282" y="5253556"/>
            <a:ext cx="3497870" cy="3497870"/>
          </a:xfrm>
          <a:custGeom>
            <a:avLst/>
            <a:gdLst/>
            <a:ahLst/>
            <a:cxnLst/>
            <a:rect r="r" b="b" t="t" l="l"/>
            <a:pathLst>
              <a:path h="3497870" w="3497870">
                <a:moveTo>
                  <a:pt x="0" y="0"/>
                </a:moveTo>
                <a:lnTo>
                  <a:pt x="3497871" y="0"/>
                </a:lnTo>
                <a:lnTo>
                  <a:pt x="3497871"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3447501"/>
            <a:ext cx="3497870" cy="3497870"/>
          </a:xfrm>
          <a:custGeom>
            <a:avLst/>
            <a:gdLst/>
            <a:ahLst/>
            <a:cxnLst/>
            <a:rect r="r" b="b" t="t" l="l"/>
            <a:pathLst>
              <a:path h="3497870" w="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3900191" y="-3935015"/>
            <a:ext cx="7800381" cy="6821864"/>
          </a:xfrm>
          <a:custGeom>
            <a:avLst/>
            <a:gdLst/>
            <a:ahLst/>
            <a:cxnLst/>
            <a:rect r="r" b="b" t="t" l="l"/>
            <a:pathLst>
              <a:path h="6821864" w="7800381">
                <a:moveTo>
                  <a:pt x="0" y="0"/>
                </a:moveTo>
                <a:lnTo>
                  <a:pt x="7800382" y="0"/>
                </a:lnTo>
                <a:lnTo>
                  <a:pt x="7800382" y="6821864"/>
                </a:lnTo>
                <a:lnTo>
                  <a:pt x="0" y="6821864"/>
                </a:lnTo>
                <a:lnTo>
                  <a:pt x="0" y="0"/>
                </a:lnTo>
                <a:close/>
              </a:path>
            </a:pathLst>
          </a:custGeom>
          <a:blipFill>
            <a:blip r:embed="rId5"/>
            <a:stretch>
              <a:fillRect l="0" t="0" r="0" b="0"/>
            </a:stretch>
          </a:blipFill>
        </p:spPr>
      </p:sp>
      <p:sp>
        <p:nvSpPr>
          <p:cNvPr name="Freeform 8" id="8"/>
          <p:cNvSpPr/>
          <p:nvPr/>
        </p:nvSpPr>
        <p:spPr>
          <a:xfrm flipH="false" flipV="false" rot="0">
            <a:off x="12841328" y="3284509"/>
            <a:ext cx="5198484" cy="8229600"/>
          </a:xfrm>
          <a:custGeom>
            <a:avLst/>
            <a:gdLst/>
            <a:ahLst/>
            <a:cxnLst/>
            <a:rect r="r" b="b" t="t" l="l"/>
            <a:pathLst>
              <a:path h="8229600" w="5198484">
                <a:moveTo>
                  <a:pt x="0" y="0"/>
                </a:moveTo>
                <a:lnTo>
                  <a:pt x="5198484" y="0"/>
                </a:lnTo>
                <a:lnTo>
                  <a:pt x="5198484" y="8229600"/>
                </a:lnTo>
                <a:lnTo>
                  <a:pt x="0" y="8229600"/>
                </a:lnTo>
                <a:lnTo>
                  <a:pt x="0" y="0"/>
                </a:lnTo>
                <a:close/>
              </a:path>
            </a:pathLst>
          </a:custGeom>
          <a:blipFill>
            <a:blip r:embed="rId6"/>
            <a:stretch>
              <a:fillRect l="0" t="0" r="0" b="0"/>
            </a:stretch>
          </a:blipFill>
        </p:spPr>
      </p:sp>
      <p:sp>
        <p:nvSpPr>
          <p:cNvPr name="TextBox 9" id="9"/>
          <p:cNvSpPr txBox="true"/>
          <p:nvPr/>
        </p:nvSpPr>
        <p:spPr>
          <a:xfrm rot="0">
            <a:off x="5903408" y="1638808"/>
            <a:ext cx="10126882" cy="1176428"/>
          </a:xfrm>
          <a:prstGeom prst="rect">
            <a:avLst/>
          </a:prstGeom>
        </p:spPr>
        <p:txBody>
          <a:bodyPr anchor="t" rtlCol="false" tIns="0" lIns="0" bIns="0" rIns="0">
            <a:spAutoFit/>
          </a:bodyPr>
          <a:lstStyle/>
          <a:p>
            <a:pPr marL="0" indent="0" lvl="0">
              <a:lnSpc>
                <a:spcPts val="7997"/>
              </a:lnSpc>
              <a:spcBef>
                <a:spcPct val="0"/>
              </a:spcBef>
            </a:pPr>
            <a:r>
              <a:rPr lang="en-US" sz="11107">
                <a:solidFill>
                  <a:srgbClr val="6866E1"/>
                </a:solidFill>
                <a:latin typeface="Computer Says No"/>
              </a:rPr>
              <a:t>ADVANTAGE OF SCRUM</a:t>
            </a:r>
          </a:p>
        </p:txBody>
      </p:sp>
      <p:sp>
        <p:nvSpPr>
          <p:cNvPr name="TextBox 10" id="10"/>
          <p:cNvSpPr txBox="true"/>
          <p:nvPr/>
        </p:nvSpPr>
        <p:spPr>
          <a:xfrm rot="0">
            <a:off x="8970991" y="3323459"/>
            <a:ext cx="5706507" cy="670691"/>
          </a:xfrm>
          <a:prstGeom prst="rect">
            <a:avLst/>
          </a:prstGeom>
        </p:spPr>
        <p:txBody>
          <a:bodyPr anchor="t" rtlCol="false" tIns="0" lIns="0" bIns="0" rIns="0">
            <a:spAutoFit/>
          </a:bodyPr>
          <a:lstStyle/>
          <a:p>
            <a:pPr marL="0" indent="0" lvl="0">
              <a:lnSpc>
                <a:spcPts val="4458"/>
              </a:lnSpc>
              <a:spcBef>
                <a:spcPct val="0"/>
              </a:spcBef>
            </a:pPr>
            <a:r>
              <a:rPr lang="en-US" sz="6192">
                <a:solidFill>
                  <a:srgbClr val="6866E1"/>
                </a:solidFill>
                <a:latin typeface="Computer Says No"/>
              </a:rPr>
              <a:t>EASILY SCALABLE</a:t>
            </a:r>
          </a:p>
        </p:txBody>
      </p:sp>
      <p:sp>
        <p:nvSpPr>
          <p:cNvPr name="TextBox 11" id="11"/>
          <p:cNvSpPr txBox="true"/>
          <p:nvPr/>
        </p:nvSpPr>
        <p:spPr>
          <a:xfrm rot="0">
            <a:off x="8970991" y="3917950"/>
            <a:ext cx="5359782" cy="910272"/>
          </a:xfrm>
          <a:prstGeom prst="rect">
            <a:avLst/>
          </a:prstGeom>
        </p:spPr>
        <p:txBody>
          <a:bodyPr anchor="t" rtlCol="false" tIns="0" lIns="0" bIns="0" rIns="0">
            <a:spAutoFit/>
          </a:bodyPr>
          <a:lstStyle/>
          <a:p>
            <a:pPr>
              <a:lnSpc>
                <a:spcPts val="2439"/>
              </a:lnSpc>
            </a:pPr>
            <a:r>
              <a:rPr lang="en-US" sz="1505">
                <a:solidFill>
                  <a:srgbClr val="FFFFFF"/>
                </a:solidFill>
                <a:latin typeface="Poppins Light"/>
              </a:rPr>
              <a:t>Scrum processes are iterative and are handled within specific work periods, which makes it easier for the team to focus on definite functionalities for each period.</a:t>
            </a:r>
          </a:p>
        </p:txBody>
      </p:sp>
      <p:sp>
        <p:nvSpPr>
          <p:cNvPr name="TextBox 12" id="12"/>
          <p:cNvSpPr txBox="true"/>
          <p:nvPr/>
        </p:nvSpPr>
        <p:spPr>
          <a:xfrm rot="0">
            <a:off x="8958716" y="5247406"/>
            <a:ext cx="5718781" cy="670691"/>
          </a:xfrm>
          <a:prstGeom prst="rect">
            <a:avLst/>
          </a:prstGeom>
        </p:spPr>
        <p:txBody>
          <a:bodyPr anchor="t" rtlCol="false" tIns="0" lIns="0" bIns="0" rIns="0">
            <a:spAutoFit/>
          </a:bodyPr>
          <a:lstStyle/>
          <a:p>
            <a:pPr marL="0" indent="0" lvl="0">
              <a:lnSpc>
                <a:spcPts val="4458"/>
              </a:lnSpc>
              <a:spcBef>
                <a:spcPct val="0"/>
              </a:spcBef>
            </a:pPr>
            <a:r>
              <a:rPr lang="en-US" sz="6192">
                <a:solidFill>
                  <a:srgbClr val="6866E1"/>
                </a:solidFill>
                <a:latin typeface="Computer Says No"/>
              </a:rPr>
              <a:t>FLEXIBLE TO CHANGE</a:t>
            </a:r>
          </a:p>
        </p:txBody>
      </p:sp>
      <p:sp>
        <p:nvSpPr>
          <p:cNvPr name="TextBox 13" id="13"/>
          <p:cNvSpPr txBox="true"/>
          <p:nvPr/>
        </p:nvSpPr>
        <p:spPr>
          <a:xfrm rot="0">
            <a:off x="8958716" y="5841897"/>
            <a:ext cx="5359782" cy="605472"/>
          </a:xfrm>
          <a:prstGeom prst="rect">
            <a:avLst/>
          </a:prstGeom>
        </p:spPr>
        <p:txBody>
          <a:bodyPr anchor="t" rtlCol="false" tIns="0" lIns="0" bIns="0" rIns="0">
            <a:spAutoFit/>
          </a:bodyPr>
          <a:lstStyle/>
          <a:p>
            <a:pPr>
              <a:lnSpc>
                <a:spcPts val="2439"/>
              </a:lnSpc>
            </a:pPr>
            <a:r>
              <a:rPr lang="en-US" sz="1505">
                <a:solidFill>
                  <a:srgbClr val="FFFFFF"/>
                </a:solidFill>
                <a:latin typeface="Poppins Light"/>
              </a:rPr>
              <a:t>Quick reaction to changes in requirements generated by customer needs or market developments</a:t>
            </a:r>
          </a:p>
        </p:txBody>
      </p:sp>
      <p:sp>
        <p:nvSpPr>
          <p:cNvPr name="TextBox 14" id="14"/>
          <p:cNvSpPr txBox="true"/>
          <p:nvPr/>
        </p:nvSpPr>
        <p:spPr>
          <a:xfrm rot="0">
            <a:off x="7032811" y="6952194"/>
            <a:ext cx="4605796" cy="670691"/>
          </a:xfrm>
          <a:prstGeom prst="rect">
            <a:avLst/>
          </a:prstGeom>
        </p:spPr>
        <p:txBody>
          <a:bodyPr anchor="t" rtlCol="false" tIns="0" lIns="0" bIns="0" rIns="0">
            <a:spAutoFit/>
          </a:bodyPr>
          <a:lstStyle/>
          <a:p>
            <a:pPr marL="0" indent="0" lvl="0">
              <a:lnSpc>
                <a:spcPts val="4458"/>
              </a:lnSpc>
              <a:spcBef>
                <a:spcPct val="0"/>
              </a:spcBef>
            </a:pPr>
            <a:r>
              <a:rPr lang="en-US" sz="6192">
                <a:solidFill>
                  <a:srgbClr val="6866E1"/>
                </a:solidFill>
                <a:latin typeface="Computer Says No"/>
              </a:rPr>
              <a:t>TIME PREDICTION</a:t>
            </a:r>
          </a:p>
        </p:txBody>
      </p:sp>
      <p:sp>
        <p:nvSpPr>
          <p:cNvPr name="TextBox 15" id="15"/>
          <p:cNvSpPr txBox="true"/>
          <p:nvPr/>
        </p:nvSpPr>
        <p:spPr>
          <a:xfrm rot="0">
            <a:off x="6955349" y="7412096"/>
            <a:ext cx="6509475" cy="910272"/>
          </a:xfrm>
          <a:prstGeom prst="rect">
            <a:avLst/>
          </a:prstGeom>
        </p:spPr>
        <p:txBody>
          <a:bodyPr anchor="t" rtlCol="false" tIns="0" lIns="0" bIns="0" rIns="0">
            <a:spAutoFit/>
          </a:bodyPr>
          <a:lstStyle/>
          <a:p>
            <a:pPr>
              <a:lnSpc>
                <a:spcPts val="2439"/>
              </a:lnSpc>
            </a:pPr>
            <a:r>
              <a:rPr lang="en-US" sz="1505">
                <a:solidFill>
                  <a:srgbClr val="FFFFFF"/>
                </a:solidFill>
                <a:latin typeface="Poppins Light"/>
              </a:rPr>
              <a:t>we know the average speed of the team by sprint (story points), with which, consequently, it is possible to estimate when a certain functionality that is still in the backlog will be available.</a:t>
            </a:r>
          </a:p>
        </p:txBody>
      </p:sp>
      <p:sp>
        <p:nvSpPr>
          <p:cNvPr name="Freeform 16" id="16"/>
          <p:cNvSpPr/>
          <p:nvPr/>
        </p:nvSpPr>
        <p:spPr>
          <a:xfrm flipH="false" flipV="false" rot="0">
            <a:off x="4051768" y="2737251"/>
            <a:ext cx="1256899" cy="1256899"/>
          </a:xfrm>
          <a:custGeom>
            <a:avLst/>
            <a:gdLst/>
            <a:ahLst/>
            <a:cxnLst/>
            <a:rect r="r" b="b" t="t" l="l"/>
            <a:pathLst>
              <a:path h="1256899" w="1256899">
                <a:moveTo>
                  <a:pt x="0" y="0"/>
                </a:moveTo>
                <a:lnTo>
                  <a:pt x="1256899" y="0"/>
                </a:lnTo>
                <a:lnTo>
                  <a:pt x="1256899" y="1256899"/>
                </a:lnTo>
                <a:lnTo>
                  <a:pt x="0" y="125689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7" id="17"/>
          <p:cNvSpPr/>
          <p:nvPr/>
        </p:nvSpPr>
        <p:spPr>
          <a:xfrm flipH="false" flipV="false" rot="0">
            <a:off x="5903408" y="4537149"/>
            <a:ext cx="1326860" cy="1256899"/>
          </a:xfrm>
          <a:custGeom>
            <a:avLst/>
            <a:gdLst/>
            <a:ahLst/>
            <a:cxnLst/>
            <a:rect r="r" b="b" t="t" l="l"/>
            <a:pathLst>
              <a:path h="1256899" w="1326860">
                <a:moveTo>
                  <a:pt x="0" y="0"/>
                </a:moveTo>
                <a:lnTo>
                  <a:pt x="1326860" y="0"/>
                </a:lnTo>
                <a:lnTo>
                  <a:pt x="1326860" y="1256899"/>
                </a:lnTo>
                <a:lnTo>
                  <a:pt x="0" y="125689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a:ln cap="sq">
            <a:noFill/>
            <a:prstDash val="solid"/>
            <a:miter/>
          </a:ln>
        </p:spPr>
      </p:sp>
      <p:sp>
        <p:nvSpPr>
          <p:cNvPr name="Freeform 18" id="18"/>
          <p:cNvSpPr/>
          <p:nvPr/>
        </p:nvSpPr>
        <p:spPr>
          <a:xfrm flipH="false" flipV="false" rot="0">
            <a:off x="2141123" y="4537149"/>
            <a:ext cx="1273023" cy="1318574"/>
          </a:xfrm>
          <a:custGeom>
            <a:avLst/>
            <a:gdLst/>
            <a:ahLst/>
            <a:cxnLst/>
            <a:rect r="r" b="b" t="t" l="l"/>
            <a:pathLst>
              <a:path h="1318574" w="1273023">
                <a:moveTo>
                  <a:pt x="0" y="0"/>
                </a:moveTo>
                <a:lnTo>
                  <a:pt x="1273024" y="0"/>
                </a:lnTo>
                <a:lnTo>
                  <a:pt x="1273024" y="1318574"/>
                </a:lnTo>
                <a:lnTo>
                  <a:pt x="0" y="1318574"/>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a:ln cap="sq">
            <a:noFill/>
            <a:prstDash val="solid"/>
            <a:miter/>
          </a:ln>
        </p:spPr>
      </p:sp>
      <p:sp>
        <p:nvSpPr>
          <p:cNvPr name="Freeform 19" id="19"/>
          <p:cNvSpPr/>
          <p:nvPr/>
        </p:nvSpPr>
        <p:spPr>
          <a:xfrm flipH="false" flipV="false" rot="0">
            <a:off x="4042303" y="6368372"/>
            <a:ext cx="1551199" cy="1204295"/>
          </a:xfrm>
          <a:custGeom>
            <a:avLst/>
            <a:gdLst/>
            <a:ahLst/>
            <a:cxnLst/>
            <a:rect r="r" b="b" t="t" l="l"/>
            <a:pathLst>
              <a:path h="1204295" w="1551199">
                <a:moveTo>
                  <a:pt x="0" y="0"/>
                </a:moveTo>
                <a:lnTo>
                  <a:pt x="1551200" y="0"/>
                </a:lnTo>
                <a:lnTo>
                  <a:pt x="1551200" y="1204295"/>
                </a:lnTo>
                <a:lnTo>
                  <a:pt x="0" y="1204295"/>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a:ln cap="sq">
            <a:noFill/>
            <a:prstDash val="solid"/>
            <a:miter/>
          </a:ln>
        </p:spPr>
      </p:sp>
    </p:spTree>
  </p:cSld>
  <p:clrMapOvr>
    <a:masterClrMapping/>
  </p:clrMapOvr>
  <p:transition spd="med">
    <p:circle/>
  </p:transition>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AutoShape 2" id="2"/>
          <p:cNvSpPr/>
          <p:nvPr/>
        </p:nvSpPr>
        <p:spPr>
          <a:xfrm>
            <a:off x="5802444" y="-2572817"/>
            <a:ext cx="0" cy="5145633"/>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10208092" y="-358876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TextBox 4" id="4"/>
          <p:cNvSpPr txBox="true"/>
          <p:nvPr/>
        </p:nvSpPr>
        <p:spPr>
          <a:xfrm rot="0">
            <a:off x="1890407" y="1179164"/>
            <a:ext cx="7747874" cy="3236382"/>
          </a:xfrm>
          <a:prstGeom prst="rect">
            <a:avLst/>
          </a:prstGeom>
        </p:spPr>
        <p:txBody>
          <a:bodyPr anchor="t" rtlCol="false" tIns="0" lIns="0" bIns="0" rIns="0">
            <a:spAutoFit/>
          </a:bodyPr>
          <a:lstStyle/>
          <a:p>
            <a:pPr algn="ctr" marL="0" indent="0" lvl="0">
              <a:lnSpc>
                <a:spcPts val="26366"/>
              </a:lnSpc>
            </a:pPr>
            <a:r>
              <a:rPr lang="en-US" sz="18833">
                <a:solidFill>
                  <a:srgbClr val="6866E1"/>
                </a:solidFill>
                <a:latin typeface="Computer Says No"/>
              </a:rPr>
              <a:t>THANK YOU!</a:t>
            </a:r>
          </a:p>
        </p:txBody>
      </p:sp>
      <p:sp>
        <p:nvSpPr>
          <p:cNvPr name="Freeform 5" id="5"/>
          <p:cNvSpPr/>
          <p:nvPr/>
        </p:nvSpPr>
        <p:spPr>
          <a:xfrm flipH="false" flipV="false" rot="0">
            <a:off x="9144000" y="1550639"/>
            <a:ext cx="8001878" cy="8071895"/>
          </a:xfrm>
          <a:custGeom>
            <a:avLst/>
            <a:gdLst/>
            <a:ahLst/>
            <a:cxnLst/>
            <a:rect r="r" b="b" t="t" l="l"/>
            <a:pathLst>
              <a:path h="8071895" w="8001878">
                <a:moveTo>
                  <a:pt x="0" y="0"/>
                </a:moveTo>
                <a:lnTo>
                  <a:pt x="8001878" y="0"/>
                </a:lnTo>
                <a:lnTo>
                  <a:pt x="8001878" y="8071894"/>
                </a:lnTo>
                <a:lnTo>
                  <a:pt x="0" y="8071894"/>
                </a:lnTo>
                <a:lnTo>
                  <a:pt x="0" y="0"/>
                </a:lnTo>
                <a:close/>
              </a:path>
            </a:pathLst>
          </a:custGeom>
          <a:blipFill>
            <a:blip r:embed="rId3"/>
            <a:stretch>
              <a:fillRect l="0" t="0" r="0" b="0"/>
            </a:stretch>
          </a:blipFill>
        </p:spPr>
      </p:sp>
      <p:sp>
        <p:nvSpPr>
          <p:cNvPr name="Freeform 6" id="6"/>
          <p:cNvSpPr/>
          <p:nvPr/>
        </p:nvSpPr>
        <p:spPr>
          <a:xfrm flipH="false" flipV="false" rot="0">
            <a:off x="-1995996" y="7317810"/>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
        <p:nvSpPr>
          <p:cNvPr name="Freeform 7" id="7"/>
          <p:cNvSpPr/>
          <p:nvPr/>
        </p:nvSpPr>
        <p:spPr>
          <a:xfrm flipH="false" flipV="false" rot="0">
            <a:off x="14771515" y="-3149182"/>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graphicFrame>
        <p:nvGraphicFramePr>
          <p:cNvPr name="Table 8" id="8"/>
          <p:cNvGraphicFramePr>
            <a:graphicFrameLocks noGrp="true"/>
          </p:cNvGraphicFramePr>
          <p:nvPr/>
        </p:nvGraphicFramePr>
        <p:xfrm>
          <a:off x="674948" y="4640837"/>
          <a:ext cx="10332536" cy="4638675"/>
        </p:xfrm>
        <a:graphic>
          <a:graphicData uri="http://schemas.openxmlformats.org/drawingml/2006/table">
            <a:tbl>
              <a:tblPr/>
              <a:tblGrid>
                <a:gridCol w="10332536"/>
              </a:tblGrid>
              <a:tr h="1306128">
                <a:tc>
                  <a:txBody>
                    <a:bodyPr anchor="t" rtlCol="false"/>
                    <a:lstStyle/>
                    <a:p>
                      <a:pPr algn="ctr">
                        <a:lnSpc>
                          <a:spcPts val="4900"/>
                        </a:lnSpc>
                        <a:defRPr/>
                      </a:pPr>
                      <a:r>
                        <a:rPr lang="en-US" sz="3500">
                          <a:solidFill>
                            <a:srgbClr val="6866E1">
                              <a:alpha val="45882"/>
                            </a:srgbClr>
                          </a:solidFill>
                          <a:latin typeface="Poppins Bold"/>
                        </a:rPr>
                        <a:t>Linuxify Team</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FFFFFF">
                        <a:alpha val="45882"/>
                      </a:srgbClr>
                    </a:solidFill>
                  </a:tcPr>
                </a:tc>
              </a:tr>
              <a:tr h="3332547">
                <a:tc>
                  <a:txBody>
                    <a:bodyPr anchor="t" rtlCol="false"/>
                    <a:lstStyle/>
                    <a:p>
                      <a:pPr algn="ctr">
                        <a:lnSpc>
                          <a:spcPts val="4200"/>
                        </a:lnSpc>
                        <a:defRPr/>
                      </a:pPr>
                      <a:r>
                        <a:rPr lang="en-US" sz="3000">
                          <a:solidFill>
                            <a:srgbClr val="FFFFFF">
                              <a:alpha val="45882"/>
                            </a:srgbClr>
                          </a:solidFill>
                          <a:latin typeface="Poppins"/>
                        </a:rPr>
                        <a:t>Birhan Aschalew……………….UGR/9050/13</a:t>
                      </a:r>
                      <a:endParaRPr lang="en-US" sz="1100"/>
                    </a:p>
                    <a:p>
                      <a:pPr algn="ctr">
                        <a:lnSpc>
                          <a:spcPts val="4200"/>
                        </a:lnSpc>
                      </a:pPr>
                      <a:r>
                        <a:rPr lang="en-US" sz="3000">
                          <a:solidFill>
                            <a:srgbClr val="FFFFFF">
                              <a:alpha val="45882"/>
                            </a:srgbClr>
                          </a:solidFill>
                          <a:latin typeface="Poppins"/>
                        </a:rPr>
                        <a:t> Ayan Abas…………………………UGR/0999/13</a:t>
                      </a:r>
                    </a:p>
                    <a:p>
                      <a:pPr algn="ctr">
                        <a:lnSpc>
                          <a:spcPts val="4200"/>
                        </a:lnSpc>
                      </a:pPr>
                      <a:r>
                        <a:rPr lang="en-US" sz="3000">
                          <a:solidFill>
                            <a:srgbClr val="FFFFFF">
                              <a:alpha val="45882"/>
                            </a:srgbClr>
                          </a:solidFill>
                          <a:latin typeface="Poppins"/>
                        </a:rPr>
                        <a:t>Kena Tekalign……………………UGR/6147/13 </a:t>
                      </a:r>
                    </a:p>
                    <a:p>
                      <a:pPr algn="ctr">
                        <a:lnSpc>
                          <a:spcPts val="4200"/>
                        </a:lnSpc>
                      </a:pPr>
                      <a:r>
                        <a:rPr lang="en-US" sz="3000">
                          <a:solidFill>
                            <a:srgbClr val="FFFFFF">
                              <a:alpha val="45882"/>
                            </a:srgbClr>
                          </a:solidFill>
                          <a:latin typeface="Poppins"/>
                        </a:rPr>
                        <a:t>Yonas Sisay………………………..UGR/3279/13</a:t>
                      </a:r>
                    </a:p>
                    <a:p>
                      <a:pPr algn="ctr">
                        <a:lnSpc>
                          <a:spcPts val="4200"/>
                        </a:lnSpc>
                      </a:pPr>
                      <a:r>
                        <a:rPr lang="en-US" sz="3000">
                          <a:solidFill>
                            <a:srgbClr val="FFFFFF">
                              <a:alpha val="45882"/>
                            </a:srgbClr>
                          </a:solidFill>
                          <a:latin typeface="Poppins"/>
                        </a:rPr>
                        <a:t>Yabisira Amero-----------------</a:t>
                      </a: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Tree>
  </p:cSld>
  <p:clrMapOvr>
    <a:masterClrMapping/>
  </p:clrMapOvr>
  <p:transition spd="med">
    <p:circle/>
  </p:transition>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896678" y="1290997"/>
            <a:ext cx="5726139" cy="2500874"/>
          </a:xfrm>
          <a:custGeom>
            <a:avLst/>
            <a:gdLst/>
            <a:ahLst/>
            <a:cxnLst/>
            <a:rect r="r" b="b" t="t" l="l"/>
            <a:pathLst>
              <a:path h="2500874" w="5726139">
                <a:moveTo>
                  <a:pt x="0" y="0"/>
                </a:moveTo>
                <a:lnTo>
                  <a:pt x="5726138" y="0"/>
                </a:lnTo>
                <a:lnTo>
                  <a:pt x="5726138" y="2500874"/>
                </a:lnTo>
                <a:lnTo>
                  <a:pt x="0" y="2500874"/>
                </a:lnTo>
                <a:lnTo>
                  <a:pt x="0" y="0"/>
                </a:lnTo>
                <a:close/>
              </a:path>
            </a:pathLst>
          </a:custGeom>
          <a:blipFill>
            <a:blip r:embed="rId2"/>
            <a:stretch>
              <a:fillRect l="0" t="0" r="0" b="0"/>
            </a:stretch>
          </a:blipFill>
        </p:spPr>
      </p:sp>
      <p:sp>
        <p:nvSpPr>
          <p:cNvPr name="AutoShape 3" id="3"/>
          <p:cNvSpPr/>
          <p:nvPr/>
        </p:nvSpPr>
        <p:spPr>
          <a:xfrm flipH="true" flipV="true">
            <a:off x="17259300" y="1028700"/>
            <a:ext cx="0" cy="5786479"/>
          </a:xfrm>
          <a:prstGeom prst="line">
            <a:avLst/>
          </a:prstGeom>
          <a:ln cap="flat" w="38100">
            <a:solidFill>
              <a:srgbClr val="FFFFFF"/>
            </a:solidFill>
            <a:prstDash val="solid"/>
            <a:headEnd type="none" len="sm" w="sm"/>
            <a:tailEnd type="none" len="sm" w="sm"/>
          </a:ln>
        </p:spPr>
      </p:sp>
      <p:grpSp>
        <p:nvGrpSpPr>
          <p:cNvPr name="Group 4" id="4"/>
          <p:cNvGrpSpPr/>
          <p:nvPr/>
        </p:nvGrpSpPr>
        <p:grpSpPr>
          <a:xfrm rot="0">
            <a:off x="1028700" y="4234201"/>
            <a:ext cx="9897232" cy="5006268"/>
            <a:chOff x="0" y="0"/>
            <a:chExt cx="13196309" cy="6675023"/>
          </a:xfrm>
        </p:grpSpPr>
        <p:sp>
          <p:nvSpPr>
            <p:cNvPr name="AutoShape 5" id="5"/>
            <p:cNvSpPr/>
            <p:nvPr/>
          </p:nvSpPr>
          <p:spPr>
            <a:xfrm flipV="true">
              <a:off x="25400" y="0"/>
              <a:ext cx="0" cy="6675023"/>
            </a:xfrm>
            <a:prstGeom prst="line">
              <a:avLst/>
            </a:prstGeom>
            <a:ln cap="flat" w="50800">
              <a:solidFill>
                <a:srgbClr val="FFFFFF"/>
              </a:solidFill>
              <a:prstDash val="solid"/>
              <a:headEnd type="none" len="sm" w="sm"/>
              <a:tailEnd type="none" len="sm" w="sm"/>
            </a:ln>
          </p:spPr>
        </p:sp>
        <p:sp>
          <p:nvSpPr>
            <p:cNvPr name="AutoShape 6" id="6"/>
            <p:cNvSpPr/>
            <p:nvPr/>
          </p:nvSpPr>
          <p:spPr>
            <a:xfrm>
              <a:off x="0" y="6649623"/>
              <a:ext cx="13196309" cy="0"/>
            </a:xfrm>
            <a:prstGeom prst="line">
              <a:avLst/>
            </a:prstGeom>
            <a:ln cap="flat" w="50800">
              <a:solidFill>
                <a:srgbClr val="FFFFFF"/>
              </a:solidFill>
              <a:prstDash val="solid"/>
              <a:headEnd type="none" len="sm" w="sm"/>
              <a:tailEnd type="none" len="sm" w="sm"/>
            </a:ln>
          </p:spPr>
        </p:sp>
      </p:grpSp>
      <p:sp>
        <p:nvSpPr>
          <p:cNvPr name="Freeform 7" id="7"/>
          <p:cNvSpPr/>
          <p:nvPr/>
        </p:nvSpPr>
        <p:spPr>
          <a:xfrm flipH="false" flipV="false" rot="0">
            <a:off x="10925932" y="5660310"/>
            <a:ext cx="6819964" cy="5836080"/>
          </a:xfrm>
          <a:custGeom>
            <a:avLst/>
            <a:gdLst/>
            <a:ahLst/>
            <a:cxnLst/>
            <a:rect r="r" b="b" t="t" l="l"/>
            <a:pathLst>
              <a:path h="5836080" w="6819964">
                <a:moveTo>
                  <a:pt x="0" y="0"/>
                </a:moveTo>
                <a:lnTo>
                  <a:pt x="6819964" y="0"/>
                </a:lnTo>
                <a:lnTo>
                  <a:pt x="6819964" y="5836081"/>
                </a:lnTo>
                <a:lnTo>
                  <a:pt x="0" y="5836081"/>
                </a:lnTo>
                <a:lnTo>
                  <a:pt x="0" y="0"/>
                </a:lnTo>
                <a:close/>
              </a:path>
            </a:pathLst>
          </a:custGeom>
          <a:blipFill>
            <a:blip r:embed="rId3"/>
            <a:stretch>
              <a:fillRect l="0" t="0" r="0" b="0"/>
            </a:stretch>
          </a:blipFill>
        </p:spPr>
      </p:sp>
      <p:sp>
        <p:nvSpPr>
          <p:cNvPr name="TextBox 8" id="8"/>
          <p:cNvSpPr txBox="true"/>
          <p:nvPr/>
        </p:nvSpPr>
        <p:spPr>
          <a:xfrm rot="0">
            <a:off x="4829460" y="1833922"/>
            <a:ext cx="5353298" cy="2362179"/>
          </a:xfrm>
          <a:prstGeom prst="rect">
            <a:avLst/>
          </a:prstGeom>
        </p:spPr>
        <p:txBody>
          <a:bodyPr anchor="t" rtlCol="false" tIns="0" lIns="0" bIns="0" rIns="0">
            <a:spAutoFit/>
          </a:bodyPr>
          <a:lstStyle/>
          <a:p>
            <a:pPr algn="ctr" marL="0" indent="0" lvl="0">
              <a:lnSpc>
                <a:spcPts val="8583"/>
              </a:lnSpc>
              <a:spcBef>
                <a:spcPct val="0"/>
              </a:spcBef>
            </a:pPr>
            <a:r>
              <a:rPr lang="en-US" sz="11922">
                <a:solidFill>
                  <a:srgbClr val="6866E1"/>
                </a:solidFill>
                <a:latin typeface="Computer Says No"/>
              </a:rPr>
              <a:t>TABLE OF CONTENTS</a:t>
            </a:r>
          </a:p>
        </p:txBody>
      </p:sp>
      <p:sp>
        <p:nvSpPr>
          <p:cNvPr name="TextBox 9" id="9"/>
          <p:cNvSpPr txBox="true"/>
          <p:nvPr/>
        </p:nvSpPr>
        <p:spPr>
          <a:xfrm rot="0">
            <a:off x="3006887" y="4342065"/>
            <a:ext cx="6125528" cy="3265534"/>
          </a:xfrm>
          <a:prstGeom prst="rect">
            <a:avLst/>
          </a:prstGeom>
        </p:spPr>
        <p:txBody>
          <a:bodyPr anchor="t" rtlCol="false" tIns="0" lIns="0" bIns="0" rIns="0">
            <a:spAutoFit/>
          </a:bodyPr>
          <a:lstStyle/>
          <a:p>
            <a:pPr marL="660796" indent="-330398" lvl="1">
              <a:lnSpc>
                <a:spcPts val="4284"/>
              </a:lnSpc>
              <a:buFont typeface="Arial"/>
              <a:buChar char="•"/>
            </a:pPr>
            <a:r>
              <a:rPr lang="en-US" sz="3060">
                <a:solidFill>
                  <a:srgbClr val="FFFFFF"/>
                </a:solidFill>
                <a:latin typeface="Poppins Light"/>
              </a:rPr>
              <a:t>Introduction</a:t>
            </a:r>
          </a:p>
          <a:p>
            <a:pPr marL="660796" indent="-330398" lvl="1">
              <a:lnSpc>
                <a:spcPts val="4284"/>
              </a:lnSpc>
              <a:buFont typeface="Arial"/>
              <a:buChar char="•"/>
            </a:pPr>
            <a:r>
              <a:rPr lang="en-US" sz="3060">
                <a:solidFill>
                  <a:srgbClr val="FFFFFF"/>
                </a:solidFill>
                <a:latin typeface="Poppins Light"/>
              </a:rPr>
              <a:t>scrum</a:t>
            </a:r>
          </a:p>
          <a:p>
            <a:pPr marL="660796" indent="-330398" lvl="1">
              <a:lnSpc>
                <a:spcPts val="4284"/>
              </a:lnSpc>
              <a:buFont typeface="Arial"/>
              <a:buChar char="•"/>
            </a:pPr>
            <a:r>
              <a:rPr lang="en-US" sz="3060">
                <a:solidFill>
                  <a:srgbClr val="FFFFFF"/>
                </a:solidFill>
                <a:latin typeface="Poppins Light"/>
              </a:rPr>
              <a:t> scrum roles</a:t>
            </a:r>
          </a:p>
          <a:p>
            <a:pPr marL="660796" indent="-330398" lvl="1">
              <a:lnSpc>
                <a:spcPts val="4284"/>
              </a:lnSpc>
              <a:buFont typeface="Arial"/>
              <a:buChar char="•"/>
            </a:pPr>
            <a:r>
              <a:rPr lang="en-US" sz="3060">
                <a:solidFill>
                  <a:srgbClr val="FFFFFF"/>
                </a:solidFill>
                <a:latin typeface="Poppins Light"/>
              </a:rPr>
              <a:t>scrum artifact</a:t>
            </a:r>
          </a:p>
          <a:p>
            <a:pPr marL="660796" indent="-330398" lvl="1">
              <a:lnSpc>
                <a:spcPts val="4284"/>
              </a:lnSpc>
              <a:buFont typeface="Arial"/>
              <a:buChar char="•"/>
            </a:pPr>
            <a:r>
              <a:rPr lang="en-US" sz="3060">
                <a:solidFill>
                  <a:srgbClr val="FFFFFF"/>
                </a:solidFill>
                <a:latin typeface="Poppins Light"/>
              </a:rPr>
              <a:t>scrum ceremonies</a:t>
            </a:r>
          </a:p>
          <a:p>
            <a:pPr marL="660796" indent="-330398" lvl="1">
              <a:lnSpc>
                <a:spcPts val="4284"/>
              </a:lnSpc>
              <a:buFont typeface="Arial"/>
              <a:buChar char="•"/>
            </a:pPr>
            <a:r>
              <a:rPr lang="en-US" sz="3060">
                <a:solidFill>
                  <a:srgbClr val="FFFFFF"/>
                </a:solidFill>
                <a:latin typeface="Poppins Light"/>
              </a:rPr>
              <a:t>Advantage of scrum</a:t>
            </a:r>
          </a:p>
        </p:txBody>
      </p:sp>
      <p:sp>
        <p:nvSpPr>
          <p:cNvPr name="TextBox 10" id="10"/>
          <p:cNvSpPr txBox="true"/>
          <p:nvPr/>
        </p:nvSpPr>
        <p:spPr>
          <a:xfrm rot="0">
            <a:off x="9815392" y="4342065"/>
            <a:ext cx="738209" cy="3808459"/>
          </a:xfrm>
          <a:prstGeom prst="rect">
            <a:avLst/>
          </a:prstGeom>
        </p:spPr>
        <p:txBody>
          <a:bodyPr anchor="t" rtlCol="false" tIns="0" lIns="0" bIns="0" rIns="0">
            <a:spAutoFit/>
          </a:bodyPr>
          <a:lstStyle/>
          <a:p>
            <a:pPr algn="r">
              <a:lnSpc>
                <a:spcPts val="4284"/>
              </a:lnSpc>
            </a:pPr>
            <a:r>
              <a:rPr lang="en-US" sz="3060">
                <a:solidFill>
                  <a:srgbClr val="FFFFFF"/>
                </a:solidFill>
                <a:latin typeface="Poppins"/>
              </a:rPr>
              <a:t>03</a:t>
            </a:r>
          </a:p>
          <a:p>
            <a:pPr algn="r">
              <a:lnSpc>
                <a:spcPts val="4284"/>
              </a:lnSpc>
            </a:pPr>
            <a:r>
              <a:rPr lang="en-US" sz="3060">
                <a:solidFill>
                  <a:srgbClr val="FFFFFF"/>
                </a:solidFill>
                <a:latin typeface="Poppins"/>
              </a:rPr>
              <a:t>04</a:t>
            </a:r>
          </a:p>
          <a:p>
            <a:pPr algn="r">
              <a:lnSpc>
                <a:spcPts val="4284"/>
              </a:lnSpc>
            </a:pPr>
            <a:r>
              <a:rPr lang="en-US" sz="3060">
                <a:solidFill>
                  <a:srgbClr val="FFFFFF"/>
                </a:solidFill>
                <a:latin typeface="Poppins"/>
              </a:rPr>
              <a:t>05</a:t>
            </a:r>
          </a:p>
          <a:p>
            <a:pPr algn="r">
              <a:lnSpc>
                <a:spcPts val="4284"/>
              </a:lnSpc>
            </a:pPr>
            <a:r>
              <a:rPr lang="en-US" sz="3060">
                <a:solidFill>
                  <a:srgbClr val="FFFFFF"/>
                </a:solidFill>
                <a:latin typeface="Poppins"/>
              </a:rPr>
              <a:t>06</a:t>
            </a:r>
          </a:p>
          <a:p>
            <a:pPr algn="r">
              <a:lnSpc>
                <a:spcPts val="4284"/>
              </a:lnSpc>
            </a:pPr>
            <a:r>
              <a:rPr lang="en-US" sz="3060">
                <a:solidFill>
                  <a:srgbClr val="FFFFFF"/>
                </a:solidFill>
                <a:latin typeface="Poppins"/>
              </a:rPr>
              <a:t>08</a:t>
            </a:r>
          </a:p>
          <a:p>
            <a:pPr algn="r">
              <a:lnSpc>
                <a:spcPts val="4284"/>
              </a:lnSpc>
            </a:pPr>
            <a:r>
              <a:rPr lang="en-US" sz="3060">
                <a:solidFill>
                  <a:srgbClr val="FFFFFF"/>
                </a:solidFill>
                <a:latin typeface="Poppins"/>
              </a:rPr>
              <a:t>09</a:t>
            </a:r>
          </a:p>
          <a:p>
            <a:pPr algn="r">
              <a:lnSpc>
                <a:spcPts val="4284"/>
              </a:lnSpc>
            </a:pPr>
          </a:p>
        </p:txBody>
      </p:sp>
    </p:spTree>
  </p:cSld>
  <p:clrMapOvr>
    <a:masterClrMapping/>
  </p:clrMapOvr>
  <p:transition spd="med">
    <p:circle/>
  </p:transition>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8707851" y="1222001"/>
            <a:ext cx="8551449" cy="6896330"/>
          </a:xfrm>
          <a:custGeom>
            <a:avLst/>
            <a:gdLst/>
            <a:ahLst/>
            <a:cxnLst/>
            <a:rect r="r" b="b" t="t" l="l"/>
            <a:pathLst>
              <a:path h="6896330" w="8551449">
                <a:moveTo>
                  <a:pt x="0" y="0"/>
                </a:moveTo>
                <a:lnTo>
                  <a:pt x="8551449" y="0"/>
                </a:lnTo>
                <a:lnTo>
                  <a:pt x="8551449" y="6896330"/>
                </a:lnTo>
                <a:lnTo>
                  <a:pt x="0" y="6896330"/>
                </a:lnTo>
                <a:lnTo>
                  <a:pt x="0" y="0"/>
                </a:lnTo>
                <a:close/>
              </a:path>
            </a:pathLst>
          </a:custGeom>
          <a:blipFill>
            <a:blip r:embed="rId2"/>
            <a:stretch>
              <a:fillRect l="0" t="0" r="0" b="0"/>
            </a:stretch>
          </a:blipFill>
        </p:spPr>
      </p:sp>
      <p:sp>
        <p:nvSpPr>
          <p:cNvPr name="TextBox 3" id="3"/>
          <p:cNvSpPr txBox="true"/>
          <p:nvPr/>
        </p:nvSpPr>
        <p:spPr>
          <a:xfrm rot="0">
            <a:off x="1256862" y="2475264"/>
            <a:ext cx="7242648" cy="1509102"/>
          </a:xfrm>
          <a:prstGeom prst="rect">
            <a:avLst/>
          </a:prstGeom>
        </p:spPr>
        <p:txBody>
          <a:bodyPr anchor="t" rtlCol="false" tIns="0" lIns="0" bIns="0" rIns="0">
            <a:spAutoFit/>
          </a:bodyPr>
          <a:lstStyle/>
          <a:p>
            <a:pPr algn="ctr" marL="0" indent="0" lvl="0">
              <a:lnSpc>
                <a:spcPts val="10150"/>
              </a:lnSpc>
              <a:spcBef>
                <a:spcPct val="0"/>
              </a:spcBef>
            </a:pPr>
            <a:r>
              <a:rPr lang="en-US" sz="14097">
                <a:solidFill>
                  <a:srgbClr val="6866E1"/>
                </a:solidFill>
                <a:latin typeface="Computer Says No"/>
              </a:rPr>
              <a:t>INTRODUCTION</a:t>
            </a:r>
          </a:p>
        </p:txBody>
      </p:sp>
      <p:sp>
        <p:nvSpPr>
          <p:cNvPr name="TextBox 4" id="4"/>
          <p:cNvSpPr txBox="true"/>
          <p:nvPr/>
        </p:nvSpPr>
        <p:spPr>
          <a:xfrm rot="0">
            <a:off x="1578720" y="3705710"/>
            <a:ext cx="6920791" cy="1099485"/>
          </a:xfrm>
          <a:prstGeom prst="rect">
            <a:avLst/>
          </a:prstGeom>
        </p:spPr>
        <p:txBody>
          <a:bodyPr anchor="t" rtlCol="false" tIns="0" lIns="0" bIns="0" rIns="0">
            <a:spAutoFit/>
          </a:bodyPr>
          <a:lstStyle/>
          <a:p>
            <a:pPr>
              <a:lnSpc>
                <a:spcPts val="2923"/>
              </a:lnSpc>
            </a:pPr>
            <a:r>
              <a:rPr lang="en-US" sz="2088">
                <a:solidFill>
                  <a:srgbClr val="FFFFFF"/>
                </a:solidFill>
                <a:latin typeface="Poppins Light"/>
              </a:rPr>
              <a:t>Scrum is an agile development framework that streamlines software development through iterative and incremental processes.</a:t>
            </a:r>
          </a:p>
        </p:txBody>
      </p:sp>
      <p:sp>
        <p:nvSpPr>
          <p:cNvPr name="TextBox 5" id="5"/>
          <p:cNvSpPr txBox="true"/>
          <p:nvPr/>
        </p:nvSpPr>
        <p:spPr>
          <a:xfrm rot="0">
            <a:off x="1578720" y="6276975"/>
            <a:ext cx="4832640" cy="502078"/>
          </a:xfrm>
          <a:prstGeom prst="rect">
            <a:avLst/>
          </a:prstGeom>
        </p:spPr>
        <p:txBody>
          <a:bodyPr anchor="t" rtlCol="false" tIns="0" lIns="0" bIns="0" rIns="0">
            <a:spAutoFit/>
          </a:bodyPr>
          <a:lstStyle/>
          <a:p>
            <a:pPr>
              <a:lnSpc>
                <a:spcPts val="3826"/>
              </a:lnSpc>
            </a:pPr>
            <a:r>
              <a:rPr lang="en-US" sz="2733">
                <a:solidFill>
                  <a:srgbClr val="FFFFFF"/>
                </a:solidFill>
                <a:latin typeface="Poppins Medium"/>
              </a:rPr>
              <a:t>scrum</a:t>
            </a:r>
          </a:p>
        </p:txBody>
      </p:sp>
      <p:sp>
        <p:nvSpPr>
          <p:cNvPr name="TextBox 6" id="6"/>
          <p:cNvSpPr txBox="true"/>
          <p:nvPr/>
        </p:nvSpPr>
        <p:spPr>
          <a:xfrm rot="0">
            <a:off x="1578772" y="7185120"/>
            <a:ext cx="11005158" cy="737535"/>
          </a:xfrm>
          <a:prstGeom prst="rect">
            <a:avLst/>
          </a:prstGeom>
        </p:spPr>
        <p:txBody>
          <a:bodyPr anchor="t" rtlCol="false" tIns="0" lIns="0" bIns="0" rIns="0">
            <a:spAutoFit/>
          </a:bodyPr>
          <a:lstStyle/>
          <a:p>
            <a:pPr>
              <a:lnSpc>
                <a:spcPts val="2923"/>
              </a:lnSpc>
            </a:pPr>
            <a:r>
              <a:rPr lang="en-US" sz="2088">
                <a:solidFill>
                  <a:srgbClr val="FFFFFF"/>
                </a:solidFill>
                <a:latin typeface="Poppins Light"/>
              </a:rPr>
              <a:t>Scrum offers adaptability, agility, and efficiency to ensure a continuous flow of value to clients throughout project development.</a:t>
            </a:r>
          </a:p>
        </p:txBody>
      </p:sp>
      <p:sp>
        <p:nvSpPr>
          <p:cNvPr name="AutoShape 7" id="7"/>
          <p:cNvSpPr/>
          <p:nvPr/>
        </p:nvSpPr>
        <p:spPr>
          <a:xfrm flipV="true">
            <a:off x="1578664" y="5162550"/>
            <a:ext cx="6920742" cy="19050"/>
          </a:xfrm>
          <a:prstGeom prst="line">
            <a:avLst/>
          </a:prstGeom>
          <a:ln cap="flat" w="38100">
            <a:solidFill>
              <a:srgbClr val="FFFFFF"/>
            </a:solidFill>
            <a:prstDash val="solid"/>
            <a:headEnd type="none" len="sm" w="sm"/>
            <a:tailEnd type="none" len="sm" w="sm"/>
          </a:ln>
        </p:spPr>
      </p:sp>
    </p:spTree>
  </p:cSld>
  <p:clrMapOvr>
    <a:masterClrMapping/>
  </p:clrMapOvr>
  <p:transition spd="med">
    <p:circle/>
  </p:transition>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783726" y="2819660"/>
            <a:ext cx="6988487" cy="5595357"/>
          </a:xfrm>
          <a:custGeom>
            <a:avLst/>
            <a:gdLst/>
            <a:ahLst/>
            <a:cxnLst/>
            <a:rect r="r" b="b" t="t" l="l"/>
            <a:pathLst>
              <a:path h="5595357" w="6988487">
                <a:moveTo>
                  <a:pt x="0" y="0"/>
                </a:moveTo>
                <a:lnTo>
                  <a:pt x="6988488" y="0"/>
                </a:lnTo>
                <a:lnTo>
                  <a:pt x="6988488" y="5595358"/>
                </a:lnTo>
                <a:lnTo>
                  <a:pt x="0" y="5595358"/>
                </a:lnTo>
                <a:lnTo>
                  <a:pt x="0" y="0"/>
                </a:lnTo>
                <a:close/>
              </a:path>
            </a:pathLst>
          </a:custGeom>
          <a:blipFill>
            <a:blip r:embed="rId2"/>
            <a:stretch>
              <a:fillRect l="0" t="0" r="0" b="0"/>
            </a:stretch>
          </a:blipFill>
        </p:spPr>
      </p:sp>
      <p:grpSp>
        <p:nvGrpSpPr>
          <p:cNvPr name="Group 3" id="3"/>
          <p:cNvGrpSpPr/>
          <p:nvPr/>
        </p:nvGrpSpPr>
        <p:grpSpPr>
          <a:xfrm rot="0">
            <a:off x="7984048" y="3189728"/>
            <a:ext cx="2668682" cy="680410"/>
            <a:chOff x="0" y="0"/>
            <a:chExt cx="702863" cy="179203"/>
          </a:xfrm>
        </p:grpSpPr>
        <p:sp>
          <p:nvSpPr>
            <p:cNvPr name="Freeform 4" id="4"/>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scrum</a:t>
              </a:r>
            </a:p>
          </p:txBody>
        </p:sp>
      </p:grpSp>
      <p:sp>
        <p:nvSpPr>
          <p:cNvPr name="Freeform 6" id="6"/>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7" id="7"/>
          <p:cNvSpPr txBox="true"/>
          <p:nvPr/>
        </p:nvSpPr>
        <p:spPr>
          <a:xfrm rot="0">
            <a:off x="5148635" y="1768530"/>
            <a:ext cx="8512282" cy="1230699"/>
          </a:xfrm>
          <a:prstGeom prst="rect">
            <a:avLst/>
          </a:prstGeom>
        </p:spPr>
        <p:txBody>
          <a:bodyPr anchor="t" rtlCol="false" tIns="0" lIns="0" bIns="0" rIns="0">
            <a:spAutoFit/>
          </a:bodyPr>
          <a:lstStyle/>
          <a:p>
            <a:pPr algn="just" marL="0" indent="0" lvl="0">
              <a:lnSpc>
                <a:spcPts val="8235"/>
              </a:lnSpc>
              <a:spcBef>
                <a:spcPct val="0"/>
              </a:spcBef>
            </a:pPr>
            <a:r>
              <a:rPr lang="en-US" sz="11438">
                <a:solidFill>
                  <a:srgbClr val="6866E1"/>
                </a:solidFill>
                <a:latin typeface="Computer Says No"/>
              </a:rPr>
              <a:t>SCRUM</a:t>
            </a:r>
          </a:p>
        </p:txBody>
      </p:sp>
      <p:sp>
        <p:nvSpPr>
          <p:cNvPr name="TextBox 8" id="8"/>
          <p:cNvSpPr txBox="true"/>
          <p:nvPr/>
        </p:nvSpPr>
        <p:spPr>
          <a:xfrm rot="0">
            <a:off x="7984048" y="3978171"/>
            <a:ext cx="8105145" cy="1101381"/>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is executed in temporary blocks that are short and periodic, called Sprints, which usually range from 2 to 4 weeks, which is the term for feedback and reflection.</a:t>
            </a:r>
          </a:p>
        </p:txBody>
      </p:sp>
      <p:grpSp>
        <p:nvGrpSpPr>
          <p:cNvPr name="Group 9" id="9"/>
          <p:cNvGrpSpPr/>
          <p:nvPr/>
        </p:nvGrpSpPr>
        <p:grpSpPr>
          <a:xfrm rot="0">
            <a:off x="7984048" y="5670102"/>
            <a:ext cx="2668682" cy="680410"/>
            <a:chOff x="0" y="0"/>
            <a:chExt cx="702863" cy="179203"/>
          </a:xfrm>
        </p:grpSpPr>
        <p:sp>
          <p:nvSpPr>
            <p:cNvPr name="Freeform 10" id="10"/>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11" id="11"/>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scrum</a:t>
              </a:r>
            </a:p>
          </p:txBody>
        </p:sp>
      </p:grpSp>
      <p:sp>
        <p:nvSpPr>
          <p:cNvPr name="TextBox 12" id="12"/>
          <p:cNvSpPr txBox="true"/>
          <p:nvPr/>
        </p:nvSpPr>
        <p:spPr>
          <a:xfrm rot="0">
            <a:off x="7984048" y="6458545"/>
            <a:ext cx="8105145" cy="1101381"/>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 Each Sprint is an entity in itself, that is, it provides a complete result, a variation of the final product that must be able to be delivered to the client with the least possible effort when requested.</a:t>
            </a:r>
          </a:p>
        </p:txBody>
      </p:sp>
    </p:spTree>
  </p:cSld>
  <p:clrMapOvr>
    <a:masterClrMapping/>
  </p:clrMapOvr>
  <p:transition spd="med">
    <p:circl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13158081" y="-41725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3224229" y="417188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5" id="5"/>
          <p:cNvSpPr txBox="true"/>
          <p:nvPr/>
        </p:nvSpPr>
        <p:spPr>
          <a:xfrm rot="0">
            <a:off x="4007019" y="1016138"/>
            <a:ext cx="9610678" cy="1141900"/>
          </a:xfrm>
          <a:prstGeom prst="rect">
            <a:avLst/>
          </a:prstGeom>
        </p:spPr>
        <p:txBody>
          <a:bodyPr anchor="t" rtlCol="false" tIns="0" lIns="0" bIns="0" rIns="0">
            <a:spAutoFit/>
          </a:bodyPr>
          <a:lstStyle/>
          <a:p>
            <a:pPr algn="ctr" marL="0" indent="0" lvl="0">
              <a:lnSpc>
                <a:spcPts val="7693"/>
              </a:lnSpc>
              <a:spcBef>
                <a:spcPct val="0"/>
              </a:spcBef>
            </a:pPr>
            <a:r>
              <a:rPr lang="en-US" sz="10686">
                <a:solidFill>
                  <a:srgbClr val="6866E1"/>
                </a:solidFill>
                <a:latin typeface="Computer Says No"/>
              </a:rPr>
              <a:t>SCRUM ROLES</a:t>
            </a:r>
          </a:p>
        </p:txBody>
      </p:sp>
      <p:sp>
        <p:nvSpPr>
          <p:cNvPr name="Freeform 6" id="6"/>
          <p:cNvSpPr/>
          <p:nvPr/>
        </p:nvSpPr>
        <p:spPr>
          <a:xfrm flipH="false" flipV="false" rot="2355008">
            <a:off x="2039207" y="2135705"/>
            <a:ext cx="2113329" cy="2113329"/>
          </a:xfrm>
          <a:custGeom>
            <a:avLst/>
            <a:gdLst/>
            <a:ahLst/>
            <a:cxnLst/>
            <a:rect r="r" b="b" t="t" l="l"/>
            <a:pathLst>
              <a:path h="2113329" w="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09503">
            <a:off x="7856304" y="2140449"/>
            <a:ext cx="2113329" cy="2113329"/>
          </a:xfrm>
          <a:custGeom>
            <a:avLst/>
            <a:gdLst/>
            <a:ahLst/>
            <a:cxnLst/>
            <a:rect r="r" b="b" t="t" l="l"/>
            <a:pathLst>
              <a:path h="2113329" w="2113329">
                <a:moveTo>
                  <a:pt x="0" y="0"/>
                </a:moveTo>
                <a:lnTo>
                  <a:pt x="2113329" y="0"/>
                </a:lnTo>
                <a:lnTo>
                  <a:pt x="2113329"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2488250">
            <a:off x="14052548" y="1779051"/>
            <a:ext cx="2113329" cy="2113329"/>
          </a:xfrm>
          <a:custGeom>
            <a:avLst/>
            <a:gdLst/>
            <a:ahLst/>
            <a:cxnLst/>
            <a:rect r="r" b="b" t="t" l="l"/>
            <a:pathLst>
              <a:path h="2113329" w="2113329">
                <a:moveTo>
                  <a:pt x="0" y="0"/>
                </a:moveTo>
                <a:lnTo>
                  <a:pt x="2113329" y="0"/>
                </a:lnTo>
                <a:lnTo>
                  <a:pt x="2113329"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279626" y="2702026"/>
            <a:ext cx="2216637" cy="1202091"/>
          </a:xfrm>
          <a:prstGeom prst="rect">
            <a:avLst/>
          </a:prstGeom>
        </p:spPr>
        <p:txBody>
          <a:bodyPr anchor="t" rtlCol="false" tIns="0" lIns="0" bIns="0" rIns="0">
            <a:spAutoFit/>
          </a:bodyPr>
          <a:lstStyle/>
          <a:p>
            <a:pPr algn="ctr" marL="0" indent="0" lvl="0">
              <a:lnSpc>
                <a:spcPts val="4383"/>
              </a:lnSpc>
              <a:spcBef>
                <a:spcPct val="0"/>
              </a:spcBef>
            </a:pPr>
            <a:r>
              <a:rPr lang="en-US" sz="6088">
                <a:solidFill>
                  <a:srgbClr val="40B8F5"/>
                </a:solidFill>
                <a:latin typeface="Computer Says No"/>
              </a:rPr>
              <a:t>PRODUCT OWNER</a:t>
            </a:r>
          </a:p>
        </p:txBody>
      </p:sp>
      <p:sp>
        <p:nvSpPr>
          <p:cNvPr name="TextBox 10" id="10"/>
          <p:cNvSpPr txBox="true"/>
          <p:nvPr/>
        </p:nvSpPr>
        <p:spPr>
          <a:xfrm rot="0">
            <a:off x="7952626" y="2673451"/>
            <a:ext cx="2020583" cy="1093514"/>
          </a:xfrm>
          <a:prstGeom prst="rect">
            <a:avLst/>
          </a:prstGeom>
        </p:spPr>
        <p:txBody>
          <a:bodyPr anchor="t" rtlCol="false" tIns="0" lIns="0" bIns="0" rIns="0">
            <a:spAutoFit/>
          </a:bodyPr>
          <a:lstStyle/>
          <a:p>
            <a:pPr algn="ctr" marL="0" indent="0" lvl="0">
              <a:lnSpc>
                <a:spcPts val="3977"/>
              </a:lnSpc>
              <a:spcBef>
                <a:spcPct val="0"/>
              </a:spcBef>
            </a:pPr>
            <a:r>
              <a:rPr lang="en-US" sz="5523">
                <a:solidFill>
                  <a:srgbClr val="40B8F5"/>
                </a:solidFill>
                <a:latin typeface="Computer Says No"/>
              </a:rPr>
              <a:t>SCRUM MASTER</a:t>
            </a:r>
          </a:p>
        </p:txBody>
      </p:sp>
      <p:sp>
        <p:nvSpPr>
          <p:cNvPr name="TextBox 11" id="11"/>
          <p:cNvSpPr txBox="true"/>
          <p:nvPr/>
        </p:nvSpPr>
        <p:spPr>
          <a:xfrm rot="0">
            <a:off x="14605282" y="2400150"/>
            <a:ext cx="1512222" cy="1118782"/>
          </a:xfrm>
          <a:prstGeom prst="rect">
            <a:avLst/>
          </a:prstGeom>
        </p:spPr>
        <p:txBody>
          <a:bodyPr anchor="t" rtlCol="false" tIns="0" lIns="0" bIns="0" rIns="0">
            <a:spAutoFit/>
          </a:bodyPr>
          <a:lstStyle/>
          <a:p>
            <a:pPr algn="ctr" marL="0" indent="0" lvl="0">
              <a:lnSpc>
                <a:spcPts val="4052"/>
              </a:lnSpc>
              <a:spcBef>
                <a:spcPct val="0"/>
              </a:spcBef>
            </a:pPr>
            <a:r>
              <a:rPr lang="en-US" sz="5627">
                <a:solidFill>
                  <a:srgbClr val="40B8F5"/>
                </a:solidFill>
                <a:latin typeface="Computer Says No"/>
              </a:rPr>
              <a:t>SCRUM TEAM</a:t>
            </a:r>
          </a:p>
        </p:txBody>
      </p:sp>
      <p:sp>
        <p:nvSpPr>
          <p:cNvPr name="TextBox 12" id="12"/>
          <p:cNvSpPr txBox="true"/>
          <p:nvPr/>
        </p:nvSpPr>
        <p:spPr>
          <a:xfrm rot="0">
            <a:off x="13382148" y="4241507"/>
            <a:ext cx="4119237" cy="2215806"/>
          </a:xfrm>
          <a:prstGeom prst="rect">
            <a:avLst/>
          </a:prstGeom>
        </p:spPr>
        <p:txBody>
          <a:bodyPr anchor="t" rtlCol="false" tIns="0" lIns="0" bIns="0" rIns="0">
            <a:spAutoFit/>
          </a:bodyPr>
          <a:lstStyle/>
          <a:p>
            <a:pPr algn="ctr">
              <a:lnSpc>
                <a:spcPts val="2999"/>
              </a:lnSpc>
            </a:pPr>
            <a:r>
              <a:rPr lang="en-US" sz="1851">
                <a:solidFill>
                  <a:srgbClr val="FFFFFF"/>
                </a:solidFill>
                <a:latin typeface="Poppins Light"/>
              </a:rPr>
              <a:t>A group of professionals with the necessary technical knowledge who develop the project jointly carrying out the stories they commit to at the start of each sprint</a:t>
            </a:r>
          </a:p>
        </p:txBody>
      </p:sp>
      <p:sp>
        <p:nvSpPr>
          <p:cNvPr name="TextBox 13" id="13"/>
          <p:cNvSpPr txBox="true"/>
          <p:nvPr/>
        </p:nvSpPr>
        <p:spPr>
          <a:xfrm rot="0">
            <a:off x="7366725" y="4270003"/>
            <a:ext cx="5377248" cy="4433538"/>
          </a:xfrm>
          <a:prstGeom prst="rect">
            <a:avLst/>
          </a:prstGeom>
        </p:spPr>
        <p:txBody>
          <a:bodyPr anchor="t" rtlCol="false" tIns="0" lIns="0" bIns="0" rIns="0">
            <a:spAutoFit/>
          </a:bodyPr>
          <a:lstStyle/>
          <a:p>
            <a:pPr>
              <a:lnSpc>
                <a:spcPts val="3263"/>
              </a:lnSpc>
            </a:pPr>
            <a:r>
              <a:rPr lang="en-US" sz="2014">
                <a:solidFill>
                  <a:srgbClr val="FFFFFF"/>
                </a:solidFill>
                <a:latin typeface="Poppins Light"/>
              </a:rPr>
              <a:t>The person who leads the team guiding them to comply with the rules and processes of the methodology. Scrum master manages the reduction of impediments of the project and works with the Product Owner to maximize the ROI(return of investment). The Scrum Master is in charge of keeping Scrum up to date, providing coaching, mentoring and training to the teams in case it needs it.</a:t>
            </a:r>
          </a:p>
        </p:txBody>
      </p:sp>
      <p:sp>
        <p:nvSpPr>
          <p:cNvPr name="TextBox 14" id="14"/>
          <p:cNvSpPr txBox="true"/>
          <p:nvPr/>
        </p:nvSpPr>
        <p:spPr>
          <a:xfrm rot="0">
            <a:off x="628985" y="4583951"/>
            <a:ext cx="5404538" cy="3267327"/>
          </a:xfrm>
          <a:prstGeom prst="rect">
            <a:avLst/>
          </a:prstGeom>
        </p:spPr>
        <p:txBody>
          <a:bodyPr anchor="t" rtlCol="false" tIns="0" lIns="0" bIns="0" rIns="0">
            <a:spAutoFit/>
          </a:bodyPr>
          <a:lstStyle/>
          <a:p>
            <a:pPr>
              <a:lnSpc>
                <a:spcPts val="3281"/>
              </a:lnSpc>
            </a:pPr>
            <a:r>
              <a:rPr lang="en-US" sz="2025">
                <a:solidFill>
                  <a:srgbClr val="FFFFFF"/>
                </a:solidFill>
                <a:latin typeface="Poppins Light"/>
              </a:rPr>
              <a:t>Is the representative of the stakeholders and customers who use the software. They focus on the business art of the project. They Translate the vision of the project to the team, validate the benefits in stories to be incorporated into the Product Backlog and prioritize them on a regular basis</a:t>
            </a:r>
          </a:p>
        </p:txBody>
      </p:sp>
    </p:spTree>
  </p:cSld>
  <p:clrMapOvr>
    <a:masterClrMapping/>
  </p:clrMapOvr>
  <p:transition spd="med">
    <p:circle/>
  </p:transition>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2"/>
            <a:stretch>
              <a:fillRect l="0" t="0" r="0" b="0"/>
            </a:stretch>
          </a:blipFill>
        </p:spPr>
      </p:sp>
      <p:sp>
        <p:nvSpPr>
          <p:cNvPr name="Freeform 3" id="3"/>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3"/>
            <a:stretch>
              <a:fillRect l="0" t="0" r="0" b="0"/>
            </a:stretch>
          </a:blipFill>
        </p:spPr>
      </p:sp>
      <p:sp>
        <p:nvSpPr>
          <p:cNvPr name="TextBox 4" id="4"/>
          <p:cNvSpPr txBox="true"/>
          <p:nvPr/>
        </p:nvSpPr>
        <p:spPr>
          <a:xfrm rot="0">
            <a:off x="1914351" y="2214141"/>
            <a:ext cx="5384729" cy="2259301"/>
          </a:xfrm>
          <a:prstGeom prst="rect">
            <a:avLst/>
          </a:prstGeom>
        </p:spPr>
        <p:txBody>
          <a:bodyPr anchor="t" rtlCol="false" tIns="0" lIns="0" bIns="0" rIns="0">
            <a:spAutoFit/>
          </a:bodyPr>
          <a:lstStyle/>
          <a:p>
            <a:pPr algn="ctr" marL="0" indent="0" lvl="0">
              <a:lnSpc>
                <a:spcPts val="8195"/>
              </a:lnSpc>
              <a:spcBef>
                <a:spcPct val="0"/>
              </a:spcBef>
            </a:pPr>
            <a:r>
              <a:rPr lang="en-US" sz="11382">
                <a:solidFill>
                  <a:srgbClr val="6866E1"/>
                </a:solidFill>
                <a:latin typeface="Computer Says No"/>
              </a:rPr>
              <a:t>SCRUM ARTIFACTS</a:t>
            </a:r>
          </a:p>
        </p:txBody>
      </p:sp>
      <p:sp>
        <p:nvSpPr>
          <p:cNvPr name="Freeform 5" id="5"/>
          <p:cNvSpPr/>
          <p:nvPr/>
        </p:nvSpPr>
        <p:spPr>
          <a:xfrm flipH="false" flipV="false" rot="0">
            <a:off x="10544394" y="1843927"/>
            <a:ext cx="6206458" cy="5427890"/>
          </a:xfrm>
          <a:custGeom>
            <a:avLst/>
            <a:gdLst/>
            <a:ahLst/>
            <a:cxnLst/>
            <a:rect r="r" b="b" t="t" l="l"/>
            <a:pathLst>
              <a:path h="5427890" w="6206458">
                <a:moveTo>
                  <a:pt x="0" y="0"/>
                </a:moveTo>
                <a:lnTo>
                  <a:pt x="6206458" y="0"/>
                </a:lnTo>
                <a:lnTo>
                  <a:pt x="6206458" y="5427889"/>
                </a:lnTo>
                <a:lnTo>
                  <a:pt x="0" y="5427889"/>
                </a:lnTo>
                <a:lnTo>
                  <a:pt x="0" y="0"/>
                </a:lnTo>
                <a:close/>
              </a:path>
            </a:pathLst>
          </a:custGeom>
          <a:blipFill>
            <a:blip r:embed="rId4"/>
            <a:stretch>
              <a:fillRect l="0" t="0" r="0" b="0"/>
            </a:stretch>
          </a:blipFill>
        </p:spPr>
      </p:sp>
      <p:sp>
        <p:nvSpPr>
          <p:cNvPr name="TextBox 6" id="6"/>
          <p:cNvSpPr txBox="true"/>
          <p:nvPr/>
        </p:nvSpPr>
        <p:spPr>
          <a:xfrm rot="0">
            <a:off x="2064159" y="4668737"/>
            <a:ext cx="10469841" cy="134094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 Information that a scrum team and stakeholders use to detail the product being developed, actions to produce it, and the actions performed during the project</a:t>
            </a:r>
          </a:p>
        </p:txBody>
      </p:sp>
    </p:spTree>
  </p:cSld>
  <p:clrMapOvr>
    <a:masterClrMapping/>
  </p:clrMapOvr>
  <p:transition spd="med">
    <p:circle/>
  </p:transition>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9B60EB">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81656" y="5321225"/>
            <a:ext cx="9074405" cy="4174226"/>
          </a:xfrm>
          <a:custGeom>
            <a:avLst/>
            <a:gdLst/>
            <a:ahLst/>
            <a:cxnLst/>
            <a:rect r="r" b="b" t="t" l="l"/>
            <a:pathLst>
              <a:path h="4174226" w="9074405">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4945230" y="5321225"/>
            <a:ext cx="9074405" cy="4174226"/>
          </a:xfrm>
          <a:custGeom>
            <a:avLst/>
            <a:gdLst/>
            <a:ahLst/>
            <a:cxnLst/>
            <a:rect r="r" b="b" t="t" l="l"/>
            <a:pathLst>
              <a:path h="4174226" w="9074405">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5400000">
            <a:off x="9682047" y="5321225"/>
            <a:ext cx="9074405" cy="4174226"/>
          </a:xfrm>
          <a:custGeom>
            <a:avLst/>
            <a:gdLst/>
            <a:ahLst/>
            <a:cxnLst/>
            <a:rect r="r" b="b" t="t" l="l"/>
            <a:pathLst>
              <a:path h="4174226" w="9074405">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5740066" y="-360334"/>
            <a:ext cx="4817598" cy="4184142"/>
          </a:xfrm>
          <a:custGeom>
            <a:avLst/>
            <a:gdLst/>
            <a:ahLst/>
            <a:cxnLst/>
            <a:rect r="r" b="b" t="t" l="l"/>
            <a:pathLst>
              <a:path h="4184142" w="4817598">
                <a:moveTo>
                  <a:pt x="0" y="0"/>
                </a:moveTo>
                <a:lnTo>
                  <a:pt x="4817598" y="0"/>
                </a:lnTo>
                <a:lnTo>
                  <a:pt x="4817598" y="4184143"/>
                </a:lnTo>
                <a:lnTo>
                  <a:pt x="0" y="4184143"/>
                </a:lnTo>
                <a:lnTo>
                  <a:pt x="0" y="0"/>
                </a:lnTo>
                <a:close/>
              </a:path>
            </a:pathLst>
          </a:custGeom>
          <a:blipFill>
            <a:blip r:embed="rId4"/>
            <a:stretch>
              <a:fillRect l="0" t="0" r="0" b="0"/>
            </a:stretch>
          </a:blipFill>
        </p:spPr>
      </p:sp>
      <p:sp>
        <p:nvSpPr>
          <p:cNvPr name="Freeform 6" id="6"/>
          <p:cNvSpPr/>
          <p:nvPr/>
        </p:nvSpPr>
        <p:spPr>
          <a:xfrm flipH="false" flipV="false" rot="0">
            <a:off x="-1914841" y="-1784862"/>
            <a:ext cx="5101092" cy="4365182"/>
          </a:xfrm>
          <a:custGeom>
            <a:avLst/>
            <a:gdLst/>
            <a:ahLst/>
            <a:cxnLst/>
            <a:rect r="r" b="b" t="t" l="l"/>
            <a:pathLst>
              <a:path h="4365182" w="5101092">
                <a:moveTo>
                  <a:pt x="0" y="0"/>
                </a:moveTo>
                <a:lnTo>
                  <a:pt x="5101092" y="0"/>
                </a:lnTo>
                <a:lnTo>
                  <a:pt x="5101092" y="4365181"/>
                </a:lnTo>
                <a:lnTo>
                  <a:pt x="0" y="4365181"/>
                </a:lnTo>
                <a:lnTo>
                  <a:pt x="0" y="0"/>
                </a:lnTo>
                <a:close/>
              </a:path>
            </a:pathLst>
          </a:custGeom>
          <a:blipFill>
            <a:blip r:embed="rId5"/>
            <a:stretch>
              <a:fillRect l="0" t="0" r="0" b="0"/>
            </a:stretch>
          </a:blipFill>
        </p:spPr>
      </p:sp>
      <p:sp>
        <p:nvSpPr>
          <p:cNvPr name="Freeform 7" id="7"/>
          <p:cNvSpPr/>
          <p:nvPr/>
        </p:nvSpPr>
        <p:spPr>
          <a:xfrm flipH="false" flipV="false" rot="0">
            <a:off x="15601849" y="7100342"/>
            <a:ext cx="11495135" cy="4845199"/>
          </a:xfrm>
          <a:custGeom>
            <a:avLst/>
            <a:gdLst/>
            <a:ahLst/>
            <a:cxnLst/>
            <a:rect r="r" b="b" t="t" l="l"/>
            <a:pathLst>
              <a:path h="4845199" w="11495135">
                <a:moveTo>
                  <a:pt x="0" y="0"/>
                </a:moveTo>
                <a:lnTo>
                  <a:pt x="11495135" y="0"/>
                </a:lnTo>
                <a:lnTo>
                  <a:pt x="11495135" y="4845199"/>
                </a:lnTo>
                <a:lnTo>
                  <a:pt x="0" y="4845199"/>
                </a:lnTo>
                <a:lnTo>
                  <a:pt x="0" y="0"/>
                </a:lnTo>
                <a:close/>
              </a:path>
            </a:pathLst>
          </a:custGeom>
          <a:blipFill>
            <a:blip r:embed="rId6"/>
            <a:stretch>
              <a:fillRect l="0" t="0" r="0" b="0"/>
            </a:stretch>
          </a:blipFill>
        </p:spPr>
      </p:sp>
      <p:sp>
        <p:nvSpPr>
          <p:cNvPr name="Freeform 8" id="8"/>
          <p:cNvSpPr/>
          <p:nvPr/>
        </p:nvSpPr>
        <p:spPr>
          <a:xfrm flipH="false" flipV="false" rot="-1072226">
            <a:off x="-769537" y="6074699"/>
            <a:ext cx="2810484" cy="6367201"/>
          </a:xfrm>
          <a:custGeom>
            <a:avLst/>
            <a:gdLst/>
            <a:ahLst/>
            <a:cxnLst/>
            <a:rect r="r" b="b" t="t" l="l"/>
            <a:pathLst>
              <a:path h="6367201" w="2810484">
                <a:moveTo>
                  <a:pt x="0" y="0"/>
                </a:moveTo>
                <a:lnTo>
                  <a:pt x="2810484" y="0"/>
                </a:lnTo>
                <a:lnTo>
                  <a:pt x="2810484" y="6367202"/>
                </a:lnTo>
                <a:lnTo>
                  <a:pt x="0" y="6367202"/>
                </a:lnTo>
                <a:lnTo>
                  <a:pt x="0" y="0"/>
                </a:lnTo>
                <a:close/>
              </a:path>
            </a:pathLst>
          </a:custGeom>
          <a:blipFill>
            <a:blip r:embed="rId7"/>
            <a:stretch>
              <a:fillRect l="0" t="0" r="0" b="0"/>
            </a:stretch>
          </a:blipFill>
        </p:spPr>
      </p:sp>
      <p:sp>
        <p:nvSpPr>
          <p:cNvPr name="Freeform 9" id="9"/>
          <p:cNvSpPr/>
          <p:nvPr/>
        </p:nvSpPr>
        <p:spPr>
          <a:xfrm flipH="false" flipV="false" rot="0">
            <a:off x="13655521" y="3335594"/>
            <a:ext cx="1461470" cy="1849961"/>
          </a:xfrm>
          <a:custGeom>
            <a:avLst/>
            <a:gdLst/>
            <a:ahLst/>
            <a:cxnLst/>
            <a:rect r="r" b="b" t="t" l="l"/>
            <a:pathLst>
              <a:path h="1849961" w="1461470">
                <a:moveTo>
                  <a:pt x="0" y="0"/>
                </a:moveTo>
                <a:lnTo>
                  <a:pt x="1461469" y="0"/>
                </a:lnTo>
                <a:lnTo>
                  <a:pt x="1461469" y="1849961"/>
                </a:lnTo>
                <a:lnTo>
                  <a:pt x="0" y="1849961"/>
                </a:lnTo>
                <a:lnTo>
                  <a:pt x="0" y="0"/>
                </a:lnTo>
                <a:close/>
              </a:path>
            </a:pathLst>
          </a:custGeom>
          <a:blipFill>
            <a:blip r:embed="rId8"/>
            <a:stretch>
              <a:fillRect l="0" t="0" r="0" b="0"/>
            </a:stretch>
          </a:blipFill>
        </p:spPr>
      </p:sp>
      <p:sp>
        <p:nvSpPr>
          <p:cNvPr name="Freeform 10" id="10"/>
          <p:cNvSpPr/>
          <p:nvPr/>
        </p:nvSpPr>
        <p:spPr>
          <a:xfrm flipH="false" flipV="false" rot="0">
            <a:off x="8773202" y="3490185"/>
            <a:ext cx="1418460" cy="1695370"/>
          </a:xfrm>
          <a:custGeom>
            <a:avLst/>
            <a:gdLst/>
            <a:ahLst/>
            <a:cxnLst/>
            <a:rect r="r" b="b" t="t" l="l"/>
            <a:pathLst>
              <a:path h="1695370" w="1418460">
                <a:moveTo>
                  <a:pt x="0" y="0"/>
                </a:moveTo>
                <a:lnTo>
                  <a:pt x="1418460" y="0"/>
                </a:lnTo>
                <a:lnTo>
                  <a:pt x="1418460" y="1695370"/>
                </a:lnTo>
                <a:lnTo>
                  <a:pt x="0" y="1695370"/>
                </a:lnTo>
                <a:lnTo>
                  <a:pt x="0" y="0"/>
                </a:lnTo>
                <a:close/>
              </a:path>
            </a:pathLst>
          </a:custGeom>
          <a:blipFill>
            <a:blip r:embed="rId9"/>
            <a:stretch>
              <a:fillRect l="0" t="0" r="0" b="0"/>
            </a:stretch>
          </a:blipFill>
        </p:spPr>
      </p:sp>
      <p:sp>
        <p:nvSpPr>
          <p:cNvPr name="Freeform 11" id="11"/>
          <p:cNvSpPr/>
          <p:nvPr/>
        </p:nvSpPr>
        <p:spPr>
          <a:xfrm flipH="false" flipV="false" rot="0">
            <a:off x="3967259" y="3490185"/>
            <a:ext cx="1222079" cy="1695370"/>
          </a:xfrm>
          <a:custGeom>
            <a:avLst/>
            <a:gdLst/>
            <a:ahLst/>
            <a:cxnLst/>
            <a:rect r="r" b="b" t="t" l="l"/>
            <a:pathLst>
              <a:path h="1695370" w="1222079">
                <a:moveTo>
                  <a:pt x="0" y="0"/>
                </a:moveTo>
                <a:lnTo>
                  <a:pt x="1222079" y="0"/>
                </a:lnTo>
                <a:lnTo>
                  <a:pt x="1222079" y="1695370"/>
                </a:lnTo>
                <a:lnTo>
                  <a:pt x="0" y="1695370"/>
                </a:lnTo>
                <a:lnTo>
                  <a:pt x="0" y="0"/>
                </a:lnTo>
                <a:close/>
              </a:path>
            </a:pathLst>
          </a:custGeom>
          <a:blipFill>
            <a:blip r:embed="rId10"/>
            <a:stretch>
              <a:fillRect l="0" t="0" r="0" b="0"/>
            </a:stretch>
          </a:blipFill>
        </p:spPr>
      </p:sp>
      <p:sp>
        <p:nvSpPr>
          <p:cNvPr name="TextBox 12" id="12"/>
          <p:cNvSpPr txBox="true"/>
          <p:nvPr/>
        </p:nvSpPr>
        <p:spPr>
          <a:xfrm rot="0">
            <a:off x="5642986" y="1495425"/>
            <a:ext cx="7678893" cy="1117867"/>
          </a:xfrm>
          <a:prstGeom prst="rect">
            <a:avLst/>
          </a:prstGeom>
        </p:spPr>
        <p:txBody>
          <a:bodyPr anchor="t" rtlCol="false" tIns="0" lIns="0" bIns="0" rIns="0">
            <a:spAutoFit/>
          </a:bodyPr>
          <a:lstStyle/>
          <a:p>
            <a:pPr algn="ctr" marL="0" indent="0" lvl="0">
              <a:lnSpc>
                <a:spcPts val="7490"/>
              </a:lnSpc>
              <a:spcBef>
                <a:spcPct val="0"/>
              </a:spcBef>
            </a:pPr>
            <a:r>
              <a:rPr lang="en-US" sz="10403">
                <a:solidFill>
                  <a:srgbClr val="6866E1"/>
                </a:solidFill>
                <a:latin typeface="Computer Says No"/>
              </a:rPr>
              <a:t>SCRUM ARTIFACTS</a:t>
            </a:r>
          </a:p>
        </p:txBody>
      </p:sp>
      <p:sp>
        <p:nvSpPr>
          <p:cNvPr name="TextBox 13" id="13"/>
          <p:cNvSpPr txBox="true"/>
          <p:nvPr/>
        </p:nvSpPr>
        <p:spPr>
          <a:xfrm rot="0">
            <a:off x="2502165" y="5452255"/>
            <a:ext cx="4152266" cy="672800"/>
          </a:xfrm>
          <a:prstGeom prst="rect">
            <a:avLst/>
          </a:prstGeom>
        </p:spPr>
        <p:txBody>
          <a:bodyPr anchor="t" rtlCol="false" tIns="0" lIns="0" bIns="0" rIns="0">
            <a:spAutoFit/>
          </a:bodyPr>
          <a:lstStyle/>
          <a:p>
            <a:pPr algn="ctr" marL="0" indent="0" lvl="0">
              <a:lnSpc>
                <a:spcPts val="4458"/>
              </a:lnSpc>
              <a:spcBef>
                <a:spcPct val="0"/>
              </a:spcBef>
            </a:pPr>
            <a:r>
              <a:rPr lang="en-US" sz="6192">
                <a:solidFill>
                  <a:srgbClr val="BF78FE"/>
                </a:solidFill>
                <a:latin typeface="Computer Says No"/>
              </a:rPr>
              <a:t>PRODUCT BACKLOG</a:t>
            </a:r>
          </a:p>
        </p:txBody>
      </p:sp>
      <p:sp>
        <p:nvSpPr>
          <p:cNvPr name="TextBox 14" id="14"/>
          <p:cNvSpPr txBox="true"/>
          <p:nvPr/>
        </p:nvSpPr>
        <p:spPr>
          <a:xfrm rot="0">
            <a:off x="3059776" y="6353562"/>
            <a:ext cx="3037045" cy="910272"/>
          </a:xfrm>
          <a:prstGeom prst="rect">
            <a:avLst/>
          </a:prstGeom>
        </p:spPr>
        <p:txBody>
          <a:bodyPr anchor="t" rtlCol="false" tIns="0" lIns="0" bIns="0" rIns="0">
            <a:spAutoFit/>
          </a:bodyPr>
          <a:lstStyle/>
          <a:p>
            <a:pPr algn="ctr">
              <a:lnSpc>
                <a:spcPts val="2439"/>
              </a:lnSpc>
            </a:pPr>
            <a:r>
              <a:rPr lang="en-US" sz="1505">
                <a:solidFill>
                  <a:srgbClr val="FFFFFF"/>
                </a:solidFill>
                <a:latin typeface="Poppins Light"/>
              </a:rPr>
              <a:t>a list that collects everything the product needs to satisfy the potential customers</a:t>
            </a:r>
          </a:p>
        </p:txBody>
      </p:sp>
      <p:sp>
        <p:nvSpPr>
          <p:cNvPr name="TextBox 15" id="15"/>
          <p:cNvSpPr txBox="true"/>
          <p:nvPr/>
        </p:nvSpPr>
        <p:spPr>
          <a:xfrm rot="0">
            <a:off x="7406299" y="5452255"/>
            <a:ext cx="4152266" cy="672800"/>
          </a:xfrm>
          <a:prstGeom prst="rect">
            <a:avLst/>
          </a:prstGeom>
        </p:spPr>
        <p:txBody>
          <a:bodyPr anchor="t" rtlCol="false" tIns="0" lIns="0" bIns="0" rIns="0">
            <a:spAutoFit/>
          </a:bodyPr>
          <a:lstStyle/>
          <a:p>
            <a:pPr algn="ctr" marL="0" indent="0" lvl="0">
              <a:lnSpc>
                <a:spcPts val="4458"/>
              </a:lnSpc>
              <a:spcBef>
                <a:spcPct val="0"/>
              </a:spcBef>
            </a:pPr>
            <a:r>
              <a:rPr lang="en-US" sz="6192">
                <a:solidFill>
                  <a:srgbClr val="BF78FE"/>
                </a:solidFill>
                <a:latin typeface="Computer Says No"/>
              </a:rPr>
              <a:t>SPRINT BACKLOG</a:t>
            </a:r>
          </a:p>
        </p:txBody>
      </p:sp>
      <p:sp>
        <p:nvSpPr>
          <p:cNvPr name="TextBox 16" id="16"/>
          <p:cNvSpPr txBox="true"/>
          <p:nvPr/>
        </p:nvSpPr>
        <p:spPr>
          <a:xfrm rot="0">
            <a:off x="12703021" y="5410200"/>
            <a:ext cx="3289996" cy="672800"/>
          </a:xfrm>
          <a:prstGeom prst="rect">
            <a:avLst/>
          </a:prstGeom>
        </p:spPr>
        <p:txBody>
          <a:bodyPr anchor="t" rtlCol="false" tIns="0" lIns="0" bIns="0" rIns="0">
            <a:spAutoFit/>
          </a:bodyPr>
          <a:lstStyle/>
          <a:p>
            <a:pPr algn="ctr" marL="0" indent="0" lvl="0">
              <a:lnSpc>
                <a:spcPts val="4458"/>
              </a:lnSpc>
              <a:spcBef>
                <a:spcPct val="0"/>
              </a:spcBef>
            </a:pPr>
            <a:r>
              <a:rPr lang="en-US" sz="6192">
                <a:solidFill>
                  <a:srgbClr val="BF78FE"/>
                </a:solidFill>
                <a:latin typeface="Computer Says No"/>
              </a:rPr>
              <a:t>INCRMENTS</a:t>
            </a:r>
          </a:p>
        </p:txBody>
      </p:sp>
      <p:sp>
        <p:nvSpPr>
          <p:cNvPr name="TextBox 17" id="17"/>
          <p:cNvSpPr txBox="true"/>
          <p:nvPr/>
        </p:nvSpPr>
        <p:spPr>
          <a:xfrm rot="0">
            <a:off x="7963910" y="6302306"/>
            <a:ext cx="3037045" cy="1519872"/>
          </a:xfrm>
          <a:prstGeom prst="rect">
            <a:avLst/>
          </a:prstGeom>
        </p:spPr>
        <p:txBody>
          <a:bodyPr anchor="t" rtlCol="false" tIns="0" lIns="0" bIns="0" rIns="0">
            <a:spAutoFit/>
          </a:bodyPr>
          <a:lstStyle/>
          <a:p>
            <a:pPr algn="ctr">
              <a:lnSpc>
                <a:spcPts val="2439"/>
              </a:lnSpc>
            </a:pPr>
            <a:r>
              <a:rPr lang="en-US" sz="1505">
                <a:solidFill>
                  <a:srgbClr val="FFFFFF"/>
                </a:solidFill>
                <a:latin typeface="Poppins Light"/>
              </a:rPr>
              <a:t>It is a subset of items of the product backlog, which are selected by the team to perform during the sprint on which they are going to work</a:t>
            </a:r>
          </a:p>
        </p:txBody>
      </p:sp>
      <p:sp>
        <p:nvSpPr>
          <p:cNvPr name="TextBox 18" id="18"/>
          <p:cNvSpPr txBox="true"/>
          <p:nvPr/>
        </p:nvSpPr>
        <p:spPr>
          <a:xfrm rot="0">
            <a:off x="12703021" y="6302306"/>
            <a:ext cx="3037045" cy="2434272"/>
          </a:xfrm>
          <a:prstGeom prst="rect">
            <a:avLst/>
          </a:prstGeom>
        </p:spPr>
        <p:txBody>
          <a:bodyPr anchor="t" rtlCol="false" tIns="0" lIns="0" bIns="0" rIns="0">
            <a:spAutoFit/>
          </a:bodyPr>
          <a:lstStyle/>
          <a:p>
            <a:pPr algn="ctr">
              <a:lnSpc>
                <a:spcPts val="2439"/>
              </a:lnSpc>
            </a:pPr>
            <a:r>
              <a:rPr lang="en-US" sz="1505">
                <a:solidFill>
                  <a:srgbClr val="FFFFFF"/>
                </a:solidFill>
                <a:latin typeface="Poppins Light"/>
              </a:rPr>
              <a:t>The Increment is the sum of all the tasks, use cases, user stories, product backlogs and any element that was developed during the sprint and that will be made available to the end user in the form of Software.</a:t>
            </a:r>
          </a:p>
        </p:txBody>
      </p:sp>
    </p:spTree>
  </p:cSld>
  <p:clrMapOvr>
    <a:masterClrMapping/>
  </p:clrMapOvr>
  <p:transition spd="med">
    <p:circle/>
  </p:transition>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559007" y="724299"/>
            <a:ext cx="8509101" cy="9311388"/>
          </a:xfrm>
          <a:custGeom>
            <a:avLst/>
            <a:gdLst/>
            <a:ahLst/>
            <a:cxnLst/>
            <a:rect r="r" b="b" t="t" l="l"/>
            <a:pathLst>
              <a:path h="9311388" w="8509101">
                <a:moveTo>
                  <a:pt x="0" y="0"/>
                </a:moveTo>
                <a:lnTo>
                  <a:pt x="8509101" y="0"/>
                </a:lnTo>
                <a:lnTo>
                  <a:pt x="8509101" y="9311388"/>
                </a:lnTo>
                <a:lnTo>
                  <a:pt x="0" y="9311388"/>
                </a:lnTo>
                <a:lnTo>
                  <a:pt x="0" y="0"/>
                </a:lnTo>
                <a:close/>
              </a:path>
            </a:pathLst>
          </a:custGeom>
          <a:blipFill>
            <a:blip r:embed="rId2"/>
            <a:stretch>
              <a:fillRect l="0" t="0" r="0" b="0"/>
            </a:stretch>
          </a:blipFill>
        </p:spPr>
      </p:sp>
      <p:sp>
        <p:nvSpPr>
          <p:cNvPr name="Freeform 3" id="3"/>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TextBox 5" id="5"/>
          <p:cNvSpPr txBox="true"/>
          <p:nvPr/>
        </p:nvSpPr>
        <p:spPr>
          <a:xfrm rot="0">
            <a:off x="2620583" y="1703303"/>
            <a:ext cx="8259987" cy="3440197"/>
          </a:xfrm>
          <a:prstGeom prst="rect">
            <a:avLst/>
          </a:prstGeom>
        </p:spPr>
        <p:txBody>
          <a:bodyPr anchor="t" rtlCol="false" tIns="0" lIns="0" bIns="0" rIns="0">
            <a:spAutoFit/>
          </a:bodyPr>
          <a:lstStyle/>
          <a:p>
            <a:pPr algn="ctr" marL="0" indent="0" lvl="0">
              <a:lnSpc>
                <a:spcPts val="12472"/>
              </a:lnSpc>
              <a:spcBef>
                <a:spcPct val="0"/>
              </a:spcBef>
            </a:pPr>
            <a:r>
              <a:rPr lang="en-US" sz="17323">
                <a:solidFill>
                  <a:srgbClr val="6866E1"/>
                </a:solidFill>
                <a:latin typeface="Computer Says No"/>
              </a:rPr>
              <a:t>SCRUM CEREMONIES</a:t>
            </a:r>
          </a:p>
        </p:txBody>
      </p:sp>
      <p:sp>
        <p:nvSpPr>
          <p:cNvPr name="TextBox 6" id="6"/>
          <p:cNvSpPr txBox="true"/>
          <p:nvPr/>
        </p:nvSpPr>
        <p:spPr>
          <a:xfrm rot="0">
            <a:off x="2620583" y="5029200"/>
            <a:ext cx="8115300" cy="313164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Light"/>
              </a:rPr>
              <a:t>Scrum ceremonies, in essence, are pre-defined meetings or events held at specific times during a Sprint, which is a time-boxed iteration of work. These events provide various opportunities for the Scrum Team to inspect progress, adapt strategies, and ensure that the product is on the right track to meet the Sprint Goal.</a:t>
            </a:r>
          </a:p>
        </p:txBody>
      </p:sp>
    </p:spTree>
  </p:cSld>
  <p:clrMapOvr>
    <a:masterClrMapping/>
  </p:clrMapOvr>
  <p:transition spd="med">
    <p:circle/>
  </p:transition>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327277"/>
            <a:ext cx="11613435"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CORE SCRUM CEREMONIES</a:t>
            </a:r>
          </a:p>
        </p:txBody>
      </p:sp>
      <p:sp>
        <p:nvSpPr>
          <p:cNvPr name="TextBox 7" id="7"/>
          <p:cNvSpPr txBox="true"/>
          <p:nvPr/>
        </p:nvSpPr>
        <p:spPr>
          <a:xfrm rot="0">
            <a:off x="4742828" y="3784357"/>
            <a:ext cx="10469841" cy="134094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Bold"/>
              </a:rPr>
              <a:t>Sprint Planning</a:t>
            </a:r>
          </a:p>
          <a:p>
            <a:pPr>
              <a:lnSpc>
                <a:spcPts val="3534"/>
              </a:lnSpc>
            </a:pPr>
            <a:r>
              <a:rPr lang="en-US" sz="2181">
                <a:solidFill>
                  <a:srgbClr val="FFFFFF"/>
                </a:solidFill>
                <a:latin typeface="Poppins"/>
              </a:rPr>
              <a:t>focuses on setting the Sprint Goal and selecting items from the Product Backlog to work on during the Sprint.</a:t>
            </a:r>
          </a:p>
        </p:txBody>
      </p:sp>
      <p:sp>
        <p:nvSpPr>
          <p:cNvPr name="TextBox 8" id="8"/>
          <p:cNvSpPr txBox="true"/>
          <p:nvPr/>
        </p:nvSpPr>
        <p:spPr>
          <a:xfrm rot="0">
            <a:off x="4742828" y="6193228"/>
            <a:ext cx="10469841" cy="1340946"/>
          </a:xfrm>
          <a:prstGeom prst="rect">
            <a:avLst/>
          </a:prstGeom>
        </p:spPr>
        <p:txBody>
          <a:bodyPr anchor="t" rtlCol="false" tIns="0" lIns="0" bIns="0" rIns="0">
            <a:spAutoFit/>
          </a:bodyPr>
          <a:lstStyle/>
          <a:p>
            <a:pPr marL="471059" indent="-235530" lvl="1">
              <a:lnSpc>
                <a:spcPts val="3534"/>
              </a:lnSpc>
              <a:buFont typeface="Arial"/>
              <a:buChar char="•"/>
            </a:pPr>
            <a:r>
              <a:rPr lang="en-US" sz="2181">
                <a:solidFill>
                  <a:srgbClr val="FFFFFF"/>
                </a:solidFill>
                <a:latin typeface="Poppins Bold"/>
              </a:rPr>
              <a:t>Daily Scrum -is</a:t>
            </a:r>
            <a:r>
              <a:rPr lang="en-US" sz="2181">
                <a:solidFill>
                  <a:srgbClr val="FFFFFF"/>
                </a:solidFill>
                <a:latin typeface="Poppins Light"/>
              </a:rPr>
              <a:t> a brief, daily event where the Development Team synchronizes its activities. Each member shares what they’ve worked on, what they plan to do, and any </a:t>
            </a:r>
          </a:p>
        </p:txBody>
      </p:sp>
      <p:sp>
        <p:nvSpPr>
          <p:cNvPr name="AutoShape 9" id="9"/>
          <p:cNvSpPr/>
          <p:nvPr/>
        </p:nvSpPr>
        <p:spPr>
          <a:xfrm flipV="true">
            <a:off x="4412617" y="5774369"/>
            <a:ext cx="11130264" cy="84358"/>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2525894" y="3834856"/>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2812498" y="4111734"/>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01</a:t>
            </a:r>
          </a:p>
        </p:txBody>
      </p:sp>
      <p:sp>
        <p:nvSpPr>
          <p:cNvPr name="Freeform 12" id="12"/>
          <p:cNvSpPr/>
          <p:nvPr/>
        </p:nvSpPr>
        <p:spPr>
          <a:xfrm flipH="false" flipV="false" rot="0">
            <a:off x="2525894" y="6554525"/>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2812498" y="6831403"/>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02</a:t>
            </a:r>
          </a:p>
        </p:txBody>
      </p:sp>
      <p:sp>
        <p:nvSpPr>
          <p:cNvPr name="Freeform 14" id="14"/>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transition spd="med">
    <p:circl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DAF3Wo-3OSI</dc:identifier>
  <dcterms:modified xsi:type="dcterms:W3CDTF">2011-08-01T06:04:30Z</dcterms:modified>
  <cp:revision>1</cp:revision>
  <dc:title>scrum methodology</dc:title>
</cp:coreProperties>
</file>

<file path=docProps/thumbnail.jpeg>
</file>